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4" r:id="rId4"/>
    <p:sldId id="279" r:id="rId5"/>
    <p:sldId id="278" r:id="rId6"/>
    <p:sldId id="305" r:id="rId7"/>
    <p:sldId id="280" r:id="rId8"/>
    <p:sldId id="299" r:id="rId9"/>
    <p:sldId id="290" r:id="rId10"/>
    <p:sldId id="306" r:id="rId11"/>
    <p:sldId id="307" r:id="rId12"/>
    <p:sldId id="302" r:id="rId13"/>
    <p:sldId id="303" r:id="rId14"/>
    <p:sldId id="301" r:id="rId15"/>
    <p:sldId id="308" r:id="rId16"/>
    <p:sldId id="309" r:id="rId17"/>
    <p:sldId id="310" r:id="rId18"/>
    <p:sldId id="271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B361"/>
    <a:srgbClr val="E48C00"/>
    <a:srgbClr val="FFB337"/>
    <a:srgbClr val="2D1807"/>
    <a:srgbClr val="0B572D"/>
    <a:srgbClr val="F70432"/>
    <a:srgbClr val="263238"/>
    <a:srgbClr val="78909C"/>
    <a:srgbClr val="006064"/>
    <a:srgbClr val="60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isco%20D\Cartella%20di%20studio%20Giovanni\Quinto%20capitolo%20PHP-MySql\PROGETTO\query\Logical_organiz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co2 saved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Foglio2!$F$14</c:f>
              <c:strCache>
                <c:ptCount val="1"/>
                <c:pt idx="0">
                  <c:v>Saved_co2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Foglio2!$E$15:$E$18</c:f>
              <c:strCache>
                <c:ptCount val="4"/>
                <c:pt idx="0">
                  <c:v>September</c:v>
                </c:pt>
                <c:pt idx="1">
                  <c:v>October</c:v>
                </c:pt>
                <c:pt idx="2">
                  <c:v>November</c:v>
                </c:pt>
                <c:pt idx="3">
                  <c:v>December</c:v>
                </c:pt>
              </c:strCache>
            </c:strRef>
          </c:cat>
          <c:val>
            <c:numRef>
              <c:f>Foglio2!$F$15:$F$18</c:f>
              <c:numCache>
                <c:formatCode>0</c:formatCode>
                <c:ptCount val="4"/>
                <c:pt idx="0">
                  <c:v>25</c:v>
                </c:pt>
                <c:pt idx="1">
                  <c:v>26</c:v>
                </c:pt>
                <c:pt idx="2">
                  <c:v>19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89-4A1B-8F71-AE92436CF4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735848127"/>
        <c:axId val="1786608719"/>
      </c:barChart>
      <c:catAx>
        <c:axId val="173584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6608719"/>
        <c:crosses val="autoZero"/>
        <c:auto val="1"/>
        <c:lblAlgn val="ctr"/>
        <c:lblOffset val="100"/>
        <c:noMultiLvlLbl val="0"/>
      </c:catAx>
      <c:valAx>
        <c:axId val="178660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35848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A131C-FDEA-4DB5-8B04-E97A7817AF64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2325D-27BF-4504-A8DB-595903EBAF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41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883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807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580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87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892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033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480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52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e310e83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e310e83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e310e83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e310e83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48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229d5e94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229d5e94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866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41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229d5e94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229d5e94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599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465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4bbfd64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4bbfd64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88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229d5e94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229d5e94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72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256A7F-B551-7E5E-52DD-A00DFA449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466B00F-8919-2FF0-784B-90AF0F9C4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589117-BD9E-6E8C-9F76-9BB1E778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608AF1-ED2C-CDAB-0406-3FF645A7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E7590B-AD5D-DD85-C4A6-C3DD95CA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64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EF635A-1A9B-F8F9-B4E5-139A2C77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12ED204-B430-C2BC-06DE-8103F18F7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5CD1E6-C1D9-1A57-DB99-630F8F67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0A699A-D35A-CEA1-921B-E4B6E119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2035C1-0773-1C8A-D343-486E812D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231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38EE3B0-7210-487B-11C4-93C2A3C7D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766621-52FD-EFE3-85C5-DF50D03DF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8D03C9-072D-B39D-70AA-53F68001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839891-BC0C-FEDC-9A7F-F61F4096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B9E477-12E1-F3B0-9338-6F083C11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18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85B57D-B835-F17D-02D4-47964938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8DB4B9-F3CB-7197-E48B-681FF833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9BFAA4-2B32-05CE-860B-2C3EA462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47CC88-0D65-7AC6-9E3E-51BE51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1BDC2A-0BDE-0481-F1FC-43791150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13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D40FE6-3635-E6EE-9FED-13F40FE3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25DD68-4D4F-6C72-C40D-26181712C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CFC69C-42F2-0295-484B-11EEE91B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3937EF-40C7-F2FA-B174-00D26409B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F511CA-C46E-984C-E285-77C71AC3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03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2326B5-F92D-D67A-4A1A-2F2A1292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EEA1E0-997B-62D6-8197-FB0B3D2FA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46E355-3132-38F8-AD50-4625A61F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27B277-2058-C92E-FF51-757CBDC3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98B564-948B-F8B4-8DFD-10583A16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DE0AFA-CBCD-036A-ADFD-45F09B0D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03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131FEC-4418-DE19-5892-C195912B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F6DAE7-9DE6-8D7F-892B-84A265963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8F0339-E622-75D1-395A-CFD63FF6B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00B7056-FAB7-E722-0D1B-E743906D3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68147FA-BFA6-88C3-66E7-E503A20E7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18EB8E4-88EE-EEA4-E9D6-D06C8A9CB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0DD9488-ECDF-53AF-5F7C-28CB6FFE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1426B23-7F0B-01C0-F6FD-33231CD6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175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51579F-5C52-6966-ACCC-7320A1E7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FE8D748-6C2F-7869-CED2-9BB65ED0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8076048-AF57-6166-2D1D-DFA0A312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4E1420-8100-F684-36D7-756C9459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22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1EB756-975A-A2BC-E86D-307A5D07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BBECF6D-7751-1509-B9B0-BF5C1AE6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9E6C97-D83D-EC3A-4FE3-145A0628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019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2EE0E6-93B2-F2B9-EC75-23546D72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4DA480-830E-9A9C-54BB-90E593D2E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B3EE95-01A2-3BAF-FED2-EE9E8227E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688112-0704-77D5-127B-E3787B1C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39627F-2EFE-59D6-E321-98B607D8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A803D5-5681-449D-F3BA-F6C6FBEA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78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CBCBF-1B4C-9739-F4CE-525DE2D5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E294548-DA80-2F97-5400-BC131074B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18C4292-E6E1-E354-C055-054C58B77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9A15FC-FC17-710C-BBE1-23179C93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2F9E50-F42C-D4DA-7889-767897B7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466355-78AD-E1C7-70FF-AD54111C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95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C841C3B-CFE4-04C2-2869-DAA3DAE8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C0FCE2-493B-A777-813D-C46A5CC3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67B5A2-8A69-06E7-5AFF-925E36993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23FD-8503-424E-BB0E-06AF7306D130}" type="datetimeFigureOut">
              <a:rPr lang="it-IT" smtClean="0"/>
              <a:t>27/12/2023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831C31-EC34-36D1-A560-0DD879A61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EA8D2B-3D9B-3AD3-F7E1-ED78D0534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5FC8E-E107-4C8E-BD18-25270D0649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76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giovannipacelli2.github.io/portfolio/" TargetMode="External"/><Relationship Id="rId3" Type="http://schemas.openxmlformats.org/officeDocument/2006/relationships/hyperlink" Target="https://www.instagram.com/giovannipacelli2/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hyperlink" Target="https://www.linkedin.com/in/giovanni-pacelli-537398147/" TargetMode="External"/><Relationship Id="rId5" Type="http://schemas.openxmlformats.org/officeDocument/2006/relationships/image" Target="../media/image30.png"/><Relationship Id="rId15" Type="http://schemas.openxmlformats.org/officeDocument/2006/relationships/hyperlink" Target="https://github.com/giovannipacelli2/" TargetMode="External"/><Relationship Id="rId10" Type="http://schemas.openxmlformats.org/officeDocument/2006/relationships/hyperlink" Target="mailto:giovannipacelli2@gmail.com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www.facebook.com/giovannigstpacelli/" TargetMode="Externa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giovannipacelli2/kreas" TargetMode="External"/><Relationship Id="rId4" Type="http://schemas.openxmlformats.org/officeDocument/2006/relationships/hyperlink" Target="https://github.com/giovannipacelli2/vegetarian-di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6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7E05F"/>
              </a:solidFill>
              <a:highlight>
                <a:srgbClr val="FFFF00"/>
              </a:highlight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" name="Google Shape;56;p13"/>
          <p:cNvSpPr txBox="1"/>
          <p:nvPr/>
        </p:nvSpPr>
        <p:spPr>
          <a:xfrm>
            <a:off x="2061433" y="1921556"/>
            <a:ext cx="2928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i="1" dirty="0">
                <a:solidFill>
                  <a:schemeClr val="tx2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</a:rPr>
              <a:t>Project 5</a:t>
            </a:r>
            <a:endParaRPr sz="4800" b="1" i="1" dirty="0">
              <a:solidFill>
                <a:schemeClr val="tx2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525833" y="2906401"/>
            <a:ext cx="4140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chemeClr val="tx2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</a:rPr>
              <a:t>start2impact</a:t>
            </a:r>
            <a:endParaRPr sz="4800" b="1" dirty="0">
              <a:solidFill>
                <a:schemeClr val="tx2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484800" y="3891601"/>
            <a:ext cx="4980000" cy="984845"/>
          </a:xfrm>
          <a:prstGeom prst="rect">
            <a:avLst/>
          </a:prstGeom>
          <a:solidFill>
            <a:srgbClr val="E48C00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Giovanni Pacelli</a:t>
            </a:r>
            <a:endParaRPr sz="4800" b="1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" name="Google Shape;69;p14"/>
          <p:cNvSpPr txBox="1"/>
          <p:nvPr/>
        </p:nvSpPr>
        <p:spPr>
          <a:xfrm>
            <a:off x="104915" y="0"/>
            <a:ext cx="374174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400" b="1" dirty="0">
                <a:solidFill>
                  <a:schemeClr val="bg1">
                    <a:lumMod val="75000"/>
                  </a:schemeClr>
                </a:solidFill>
                <a:latin typeface="Lora"/>
                <a:ea typeface="Lora"/>
                <a:cs typeface="Lora"/>
                <a:sym typeface="Lora"/>
              </a:rPr>
              <a:t>Descrizione</a:t>
            </a:r>
            <a:endParaRPr sz="4400" b="1" dirty="0">
              <a:solidFill>
                <a:schemeClr val="bg1">
                  <a:lumMod val="75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FAF5C34B-9692-5A59-7BAB-2C9C6E6D1403}"/>
              </a:ext>
            </a:extLst>
          </p:cNvPr>
          <p:cNvSpPr txBox="1"/>
          <p:nvPr/>
        </p:nvSpPr>
        <p:spPr>
          <a:xfrm>
            <a:off x="681400" y="3282847"/>
            <a:ext cx="4741867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Ogni prodotto ha un codice specifico</a:t>
            </a:r>
          </a:p>
          <a:p>
            <a:pPr marL="457200" indent="-457200">
              <a:buFont typeface="+mj-lt"/>
              <a:buAutoNum type="arabicPeriod"/>
            </a:pPr>
            <a:endParaRPr lang="it-IT" b="1" dirty="0">
              <a:solidFill>
                <a:schemeClr val="tx1">
                  <a:lumMod val="65000"/>
                  <a:lumOff val="3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Nome</a:t>
            </a:r>
          </a:p>
          <a:p>
            <a:pPr marL="457200" indent="-457200">
              <a:buFont typeface="+mj-lt"/>
              <a:buAutoNum type="arabicPeriod"/>
            </a:pPr>
            <a:endParaRPr lang="it-IT" b="1" dirty="0">
              <a:solidFill>
                <a:schemeClr val="tx1">
                  <a:lumMod val="65000"/>
                  <a:lumOff val="3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La co2 risparmiata nella produzione del prodotto</a:t>
            </a:r>
          </a:p>
        </p:txBody>
      </p:sp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BCD28DA3-D9C4-985B-7B0A-D20C33CBBD1A}"/>
              </a:ext>
            </a:extLst>
          </p:cNvPr>
          <p:cNvSpPr txBox="1"/>
          <p:nvPr/>
        </p:nvSpPr>
        <p:spPr>
          <a:xfrm>
            <a:off x="2228572" y="656887"/>
            <a:ext cx="369327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modelli lato DATABASE</a:t>
            </a:r>
            <a:endParaRPr b="1" u="sng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7208D88-9A84-C0FC-3226-9D8A0D5E0152}"/>
              </a:ext>
            </a:extLst>
          </p:cNvPr>
          <p:cNvSpPr/>
          <p:nvPr/>
        </p:nvSpPr>
        <p:spPr>
          <a:xfrm>
            <a:off x="2065835" y="1666979"/>
            <a:ext cx="1930337" cy="916950"/>
          </a:xfrm>
          <a:prstGeom prst="roundRect">
            <a:avLst/>
          </a:prstGeom>
          <a:solidFill>
            <a:schemeClr val="bg1">
              <a:alpha val="28000"/>
            </a:schemeClr>
          </a:solidFill>
          <a:ln>
            <a:solidFill>
              <a:schemeClr val="tx2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rgbClr val="C00000"/>
                </a:solidFill>
              </a:rPr>
              <a:t>Prodotto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2" name="Google Shape;57;p13">
            <a:extLst>
              <a:ext uri="{FF2B5EF4-FFF2-40B4-BE49-F238E27FC236}">
                <a16:creationId xmlns:a16="http://schemas.microsoft.com/office/drawing/2014/main" id="{BDC2751F-48EF-B57B-B983-3F107173C09C}"/>
              </a:ext>
            </a:extLst>
          </p:cNvPr>
          <p:cNvSpPr txBox="1"/>
          <p:nvPr/>
        </p:nvSpPr>
        <p:spPr>
          <a:xfrm>
            <a:off x="7028188" y="3429000"/>
            <a:ext cx="450374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Ogni ordine ha un codice specifico</a:t>
            </a:r>
          </a:p>
          <a:p>
            <a:pPr marL="457200" indent="-457200">
              <a:buFont typeface="+mj-lt"/>
              <a:buAutoNum type="arabicPeriod"/>
            </a:pPr>
            <a:endParaRPr lang="it-IT" b="1" dirty="0">
              <a:solidFill>
                <a:schemeClr val="tx1">
                  <a:lumMod val="65000"/>
                  <a:lumOff val="3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Una data di vendita</a:t>
            </a:r>
          </a:p>
          <a:p>
            <a:pPr marL="457200" indent="-457200">
              <a:buFont typeface="+mj-lt"/>
              <a:buAutoNum type="arabicPeriod"/>
            </a:pPr>
            <a:endParaRPr lang="it-IT" b="1" dirty="0">
              <a:solidFill>
                <a:schemeClr val="tx1">
                  <a:lumMod val="65000"/>
                  <a:lumOff val="3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La destinazione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221BB48-631B-A050-C460-58F0C20AC3A1}"/>
              </a:ext>
            </a:extLst>
          </p:cNvPr>
          <p:cNvSpPr/>
          <p:nvPr/>
        </p:nvSpPr>
        <p:spPr>
          <a:xfrm>
            <a:off x="8314891" y="1666979"/>
            <a:ext cx="1930337" cy="916950"/>
          </a:xfrm>
          <a:prstGeom prst="roundRect">
            <a:avLst/>
          </a:prstGeom>
          <a:solidFill>
            <a:schemeClr val="bg1">
              <a:alpha val="28000"/>
            </a:schemeClr>
          </a:solidFill>
          <a:ln>
            <a:solidFill>
              <a:schemeClr val="tx2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rgbClr val="C00000"/>
                </a:solidFill>
              </a:rPr>
              <a:t>Ordine</a:t>
            </a:r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9D521D6-D23E-B1FA-1B7D-54A49E75B606}"/>
              </a:ext>
            </a:extLst>
          </p:cNvPr>
          <p:cNvCxnSpPr>
            <a:cxnSpLocks/>
          </p:cNvCxnSpPr>
          <p:nvPr/>
        </p:nvCxnSpPr>
        <p:spPr>
          <a:xfrm>
            <a:off x="3037115" y="2738844"/>
            <a:ext cx="0" cy="587829"/>
          </a:xfrm>
          <a:prstGeom prst="straightConnector1">
            <a:avLst/>
          </a:prstGeom>
          <a:ln w="19050" cap="flat" cmpd="sng" algn="ctr">
            <a:solidFill>
              <a:srgbClr val="E48C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362D1BC-7194-CDE1-DE3D-B940F293F8E5}"/>
              </a:ext>
            </a:extLst>
          </p:cNvPr>
          <p:cNvCxnSpPr>
            <a:cxnSpLocks/>
          </p:cNvCxnSpPr>
          <p:nvPr/>
        </p:nvCxnSpPr>
        <p:spPr>
          <a:xfrm>
            <a:off x="9329058" y="2738844"/>
            <a:ext cx="0" cy="587829"/>
          </a:xfrm>
          <a:prstGeom prst="straightConnector1">
            <a:avLst/>
          </a:prstGeom>
          <a:ln w="19050" cap="flat" cmpd="sng" algn="ctr">
            <a:solidFill>
              <a:srgbClr val="E48C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8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" name="Google Shape;69;p14"/>
          <p:cNvSpPr txBox="1"/>
          <p:nvPr/>
        </p:nvSpPr>
        <p:spPr>
          <a:xfrm>
            <a:off x="104915" y="0"/>
            <a:ext cx="374174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400" b="1" dirty="0">
                <a:solidFill>
                  <a:schemeClr val="bg1">
                    <a:lumMod val="75000"/>
                  </a:schemeClr>
                </a:solidFill>
                <a:latin typeface="Lora"/>
                <a:ea typeface="Lora"/>
                <a:cs typeface="Lora"/>
                <a:sym typeface="Lora"/>
              </a:rPr>
              <a:t>Descrizione</a:t>
            </a:r>
            <a:endParaRPr sz="4400" b="1" dirty="0">
              <a:solidFill>
                <a:schemeClr val="bg1">
                  <a:lumMod val="75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BCD28DA3-D9C4-985B-7B0A-D20C33CBBD1A}"/>
              </a:ext>
            </a:extLst>
          </p:cNvPr>
          <p:cNvSpPr txBox="1"/>
          <p:nvPr/>
        </p:nvSpPr>
        <p:spPr>
          <a:xfrm>
            <a:off x="2228572" y="656887"/>
            <a:ext cx="369327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modelli lato DATABASE</a:t>
            </a:r>
            <a:endParaRPr b="1" u="sng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7208D88-9A84-C0FC-3226-9D8A0D5E0152}"/>
              </a:ext>
            </a:extLst>
          </p:cNvPr>
          <p:cNvSpPr/>
          <p:nvPr/>
        </p:nvSpPr>
        <p:spPr>
          <a:xfrm>
            <a:off x="1263403" y="1544354"/>
            <a:ext cx="1930337" cy="916950"/>
          </a:xfrm>
          <a:prstGeom prst="roundRect">
            <a:avLst/>
          </a:prstGeom>
          <a:solidFill>
            <a:schemeClr val="bg1">
              <a:alpha val="28000"/>
            </a:schemeClr>
          </a:solidFill>
          <a:ln>
            <a:solidFill>
              <a:schemeClr val="tx2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rgbClr val="C00000"/>
                </a:solidFill>
              </a:rPr>
              <a:t>Prodotto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221BB48-631B-A050-C460-58F0C20AC3A1}"/>
              </a:ext>
            </a:extLst>
          </p:cNvPr>
          <p:cNvSpPr/>
          <p:nvPr/>
        </p:nvSpPr>
        <p:spPr>
          <a:xfrm>
            <a:off x="8731562" y="1544354"/>
            <a:ext cx="1930337" cy="916950"/>
          </a:xfrm>
          <a:prstGeom prst="roundRect">
            <a:avLst/>
          </a:prstGeom>
          <a:solidFill>
            <a:schemeClr val="bg1">
              <a:alpha val="28000"/>
            </a:schemeClr>
          </a:solidFill>
          <a:ln>
            <a:solidFill>
              <a:schemeClr val="tx2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rgbClr val="C00000"/>
                </a:solidFill>
              </a:rPr>
              <a:t>Ordine</a:t>
            </a:r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9D521D6-D23E-B1FA-1B7D-54A49E75B606}"/>
              </a:ext>
            </a:extLst>
          </p:cNvPr>
          <p:cNvCxnSpPr>
            <a:cxnSpLocks/>
          </p:cNvCxnSpPr>
          <p:nvPr/>
        </p:nvCxnSpPr>
        <p:spPr>
          <a:xfrm rot="900000">
            <a:off x="2478516" y="2845409"/>
            <a:ext cx="2144789" cy="0"/>
          </a:xfrm>
          <a:prstGeom prst="straightConnector1">
            <a:avLst/>
          </a:prstGeom>
          <a:ln w="19050" cap="flat" cmpd="sng" algn="ctr">
            <a:solidFill>
              <a:srgbClr val="E48C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04F06AB-9FFE-3A3A-37CF-A0342C0D9FF4}"/>
              </a:ext>
            </a:extLst>
          </p:cNvPr>
          <p:cNvSpPr/>
          <p:nvPr/>
        </p:nvSpPr>
        <p:spPr>
          <a:xfrm>
            <a:off x="4956675" y="2509951"/>
            <a:ext cx="1930337" cy="916950"/>
          </a:xfrm>
          <a:prstGeom prst="roundRect">
            <a:avLst/>
          </a:prstGeom>
          <a:solidFill>
            <a:schemeClr val="bg1">
              <a:alpha val="28000"/>
            </a:schemeClr>
          </a:solidFill>
          <a:ln>
            <a:solidFill>
              <a:schemeClr val="tx2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rgbClr val="C00000"/>
                </a:solidFill>
              </a:rPr>
              <a:t>Ordine di vendita</a:t>
            </a:r>
          </a:p>
        </p:txBody>
      </p:sp>
      <p:sp>
        <p:nvSpPr>
          <p:cNvPr id="11" name="Google Shape;57;p13">
            <a:extLst>
              <a:ext uri="{FF2B5EF4-FFF2-40B4-BE49-F238E27FC236}">
                <a16:creationId xmlns:a16="http://schemas.microsoft.com/office/drawing/2014/main" id="{B906555E-A63E-A850-72B0-0F70F5198448}"/>
              </a:ext>
            </a:extLst>
          </p:cNvPr>
          <p:cNvSpPr txBox="1"/>
          <p:nvPr/>
        </p:nvSpPr>
        <p:spPr>
          <a:xfrm>
            <a:off x="3550911" y="3785552"/>
            <a:ext cx="4741867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Lega prodotto e ordine in una relazione molti a molti:</a:t>
            </a:r>
          </a:p>
          <a:p>
            <a:endParaRPr lang="it-IT" b="1" dirty="0">
              <a:solidFill>
                <a:schemeClr val="tx1">
                  <a:lumMod val="65000"/>
                  <a:lumOff val="3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Ogni prodotto può essere presente in più ordini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Un ordine può avere più prodotti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59D9E8D-9667-050E-8A29-E8C11312BD53}"/>
              </a:ext>
            </a:extLst>
          </p:cNvPr>
          <p:cNvCxnSpPr>
            <a:cxnSpLocks/>
          </p:cNvCxnSpPr>
          <p:nvPr/>
        </p:nvCxnSpPr>
        <p:spPr>
          <a:xfrm rot="9900000">
            <a:off x="7220384" y="2845410"/>
            <a:ext cx="2144789" cy="0"/>
          </a:xfrm>
          <a:prstGeom prst="straightConnector1">
            <a:avLst/>
          </a:prstGeom>
          <a:ln w="19050" cap="flat" cmpd="sng" algn="ctr">
            <a:solidFill>
              <a:srgbClr val="E48C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1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44000"/>
          </a:schemeClr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Esposizione lunga luce">
            <a:extLst>
              <a:ext uri="{FF2B5EF4-FFF2-40B4-BE49-F238E27FC236}">
                <a16:creationId xmlns:a16="http://schemas.microsoft.com/office/drawing/2014/main" id="{440DD338-9293-9B2E-7D3A-76D82E67BF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766"/>
            <a:ext cx="6096000" cy="5345870"/>
          </a:xfrm>
          <a:prstGeom prst="rect">
            <a:avLst/>
          </a:prstGeom>
        </p:spPr>
      </p:pic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57;p13">
            <a:extLst>
              <a:ext uri="{FF2B5EF4-FFF2-40B4-BE49-F238E27FC236}">
                <a16:creationId xmlns:a16="http://schemas.microsoft.com/office/drawing/2014/main" id="{B075F34A-8D68-2961-9B13-A6371F3842C6}"/>
              </a:ext>
            </a:extLst>
          </p:cNvPr>
          <p:cNvSpPr txBox="1"/>
          <p:nvPr/>
        </p:nvSpPr>
        <p:spPr>
          <a:xfrm>
            <a:off x="2591224" y="2219219"/>
            <a:ext cx="7451511" cy="13583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-IT" sz="3200" b="1" dirty="0">
                <a:solidFill>
                  <a:schemeClr val="tx2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</a:rPr>
              <a:t>I modelli visti come entità hanno:</a:t>
            </a:r>
          </a:p>
        </p:txBody>
      </p:sp>
      <p:sp>
        <p:nvSpPr>
          <p:cNvPr id="13" name="Google Shape;56;p13">
            <a:extLst>
              <a:ext uri="{FF2B5EF4-FFF2-40B4-BE49-F238E27FC236}">
                <a16:creationId xmlns:a16="http://schemas.microsoft.com/office/drawing/2014/main" id="{BA30A176-A008-875B-6B22-965E2CC84599}"/>
              </a:ext>
            </a:extLst>
          </p:cNvPr>
          <p:cNvSpPr txBox="1"/>
          <p:nvPr/>
        </p:nvSpPr>
        <p:spPr>
          <a:xfrm>
            <a:off x="6637188" y="4015501"/>
            <a:ext cx="5013623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I loro metodi </a:t>
            </a:r>
            <a:r>
              <a:rPr lang="it-IT" sz="2400" b="1" i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i="1" dirty="0">
              <a:solidFill>
                <a:srgbClr val="C00000"/>
              </a:solidFill>
              <a:latin typeface="Lora"/>
              <a:ea typeface="Lora"/>
              <a:cs typeface="Lora"/>
              <a:sym typeface="Lo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Altri metodi o eventuali </a:t>
            </a:r>
            <a:r>
              <a:rPr lang="it-IT" sz="2400" b="1" i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i="1" dirty="0">
              <a:solidFill>
                <a:srgbClr val="C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4A37BD6B-D4C9-54E5-8304-8137CEEB2FAC}"/>
              </a:ext>
            </a:extLst>
          </p:cNvPr>
          <p:cNvCxnSpPr>
            <a:cxnSpLocks/>
          </p:cNvCxnSpPr>
          <p:nvPr/>
        </p:nvCxnSpPr>
        <p:spPr>
          <a:xfrm>
            <a:off x="7490691" y="2209983"/>
            <a:ext cx="2552044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0AE10D2-53D4-D68C-3111-684573AC9421}"/>
              </a:ext>
            </a:extLst>
          </p:cNvPr>
          <p:cNvCxnSpPr>
            <a:cxnSpLocks/>
          </p:cNvCxnSpPr>
          <p:nvPr/>
        </p:nvCxnSpPr>
        <p:spPr>
          <a:xfrm>
            <a:off x="2600460" y="3596079"/>
            <a:ext cx="2552044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Google Shape;68;p14">
            <a:extLst>
              <a:ext uri="{FF2B5EF4-FFF2-40B4-BE49-F238E27FC236}">
                <a16:creationId xmlns:a16="http://schemas.microsoft.com/office/drawing/2014/main" id="{DA7477AC-02F3-580B-A546-D687B9117617}"/>
              </a:ext>
            </a:extLst>
          </p:cNvPr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69;p14">
            <a:extLst>
              <a:ext uri="{FF2B5EF4-FFF2-40B4-BE49-F238E27FC236}">
                <a16:creationId xmlns:a16="http://schemas.microsoft.com/office/drawing/2014/main" id="{9AA1B5A7-EB86-CBAE-F93E-73F98F3C7208}"/>
              </a:ext>
            </a:extLst>
          </p:cNvPr>
          <p:cNvSpPr txBox="1"/>
          <p:nvPr/>
        </p:nvSpPr>
        <p:spPr>
          <a:xfrm>
            <a:off x="104915" y="0"/>
            <a:ext cx="374174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400" b="1" dirty="0">
                <a:solidFill>
                  <a:schemeClr val="bg1">
                    <a:lumMod val="75000"/>
                  </a:schemeClr>
                </a:solidFill>
                <a:latin typeface="Lora"/>
                <a:ea typeface="Lora"/>
                <a:cs typeface="Lora"/>
                <a:sym typeface="Lora"/>
              </a:rPr>
              <a:t>Descrizione</a:t>
            </a:r>
            <a:endParaRPr sz="4400" b="1" dirty="0">
              <a:solidFill>
                <a:schemeClr val="bg1">
                  <a:lumMod val="75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" name="Google Shape;57;p13">
            <a:extLst>
              <a:ext uri="{FF2B5EF4-FFF2-40B4-BE49-F238E27FC236}">
                <a16:creationId xmlns:a16="http://schemas.microsoft.com/office/drawing/2014/main" id="{415622CE-3FD8-4903-A532-905256379FC3}"/>
              </a:ext>
            </a:extLst>
          </p:cNvPr>
          <p:cNvSpPr txBox="1"/>
          <p:nvPr/>
        </p:nvSpPr>
        <p:spPr>
          <a:xfrm>
            <a:off x="2228572" y="656887"/>
            <a:ext cx="369327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modelli lato PHP</a:t>
            </a:r>
            <a:endParaRPr b="1" u="sng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2726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68;p14">
            <a:extLst>
              <a:ext uri="{FF2B5EF4-FFF2-40B4-BE49-F238E27FC236}">
                <a16:creationId xmlns:a16="http://schemas.microsoft.com/office/drawing/2014/main" id="{3962037A-9BAC-557E-BF04-A50F2545EA37}"/>
              </a:ext>
            </a:extLst>
          </p:cNvPr>
          <p:cNvSpPr/>
          <p:nvPr/>
        </p:nvSpPr>
        <p:spPr>
          <a:xfrm>
            <a:off x="-1923" y="1120453"/>
            <a:ext cx="6097923" cy="56220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E6DA9F9-7789-BB15-FC6A-16520B3A17E8}"/>
              </a:ext>
            </a:extLst>
          </p:cNvPr>
          <p:cNvSpPr/>
          <p:nvPr/>
        </p:nvSpPr>
        <p:spPr>
          <a:xfrm>
            <a:off x="5130831" y="2546194"/>
            <a:ext cx="1930337" cy="91695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" sz="3200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Entità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E28426E-5ED8-A868-9273-A73B83EAEA3B}"/>
              </a:ext>
            </a:extLst>
          </p:cNvPr>
          <p:cNvSpPr/>
          <p:nvPr/>
        </p:nvSpPr>
        <p:spPr>
          <a:xfrm>
            <a:off x="3523476" y="4199523"/>
            <a:ext cx="2118245" cy="95456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" sz="2000" b="1" dirty="0">
                <a:solidFill>
                  <a:schemeClr val="accent6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</a:rPr>
              <a:t>Metodi </a:t>
            </a:r>
            <a:r>
              <a:rPr lang="it" sz="2000" b="1" dirty="0">
                <a:solidFill>
                  <a:schemeClr val="accent6">
                    <a:lumMod val="50000"/>
                  </a:schemeClr>
                </a:solidFill>
                <a:latin typeface="Lora"/>
                <a:sym typeface="Lora"/>
              </a:rPr>
              <a:t>CRUD</a:t>
            </a:r>
            <a:endParaRPr lang="it-IT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1BD625D-264C-21E5-E1B9-D7D78240598A}"/>
              </a:ext>
            </a:extLst>
          </p:cNvPr>
          <p:cNvSpPr/>
          <p:nvPr/>
        </p:nvSpPr>
        <p:spPr>
          <a:xfrm>
            <a:off x="6522009" y="4199523"/>
            <a:ext cx="2118245" cy="954566"/>
          </a:xfrm>
          <a:prstGeom prst="roundRect">
            <a:avLst/>
          </a:prstGeom>
          <a:solidFill>
            <a:schemeClr val="bg1">
              <a:alpha val="7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" sz="2000" b="1" dirty="0">
                <a:solidFill>
                  <a:schemeClr val="accent6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</a:rPr>
              <a:t>Altri metodi</a:t>
            </a:r>
          </a:p>
        </p:txBody>
      </p:sp>
      <p:pic>
        <p:nvPicPr>
          <p:cNvPr id="16" name="Elemento grafico 15" descr="Freccia a destra con riempimento a tinta unita">
            <a:extLst>
              <a:ext uri="{FF2B5EF4-FFF2-40B4-BE49-F238E27FC236}">
                <a16:creationId xmlns:a16="http://schemas.microsoft.com/office/drawing/2014/main" id="{69EF4AF4-6026-BF85-777C-38D61F63C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43000">
            <a:off x="4845449" y="3553609"/>
            <a:ext cx="392347" cy="468000"/>
          </a:xfrm>
          <a:prstGeom prst="rect">
            <a:avLst/>
          </a:prstGeom>
        </p:spPr>
      </p:pic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10DD95A9-F1EB-FD88-CCB3-0D918529C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602756">
            <a:off x="6973882" y="3553609"/>
            <a:ext cx="392347" cy="468000"/>
          </a:xfrm>
          <a:prstGeom prst="rect">
            <a:avLst/>
          </a:prstGeom>
        </p:spPr>
      </p:pic>
      <p:sp>
        <p:nvSpPr>
          <p:cNvPr id="28" name="Google Shape;68;p14">
            <a:extLst>
              <a:ext uri="{FF2B5EF4-FFF2-40B4-BE49-F238E27FC236}">
                <a16:creationId xmlns:a16="http://schemas.microsoft.com/office/drawing/2014/main" id="{A4D894B4-9F81-E5B7-2508-108DD626426F}"/>
              </a:ext>
            </a:extLst>
          </p:cNvPr>
          <p:cNvSpPr/>
          <p:nvPr/>
        </p:nvSpPr>
        <p:spPr>
          <a:xfrm>
            <a:off x="-1923" y="-1317"/>
            <a:ext cx="12192000" cy="127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69;p14">
            <a:extLst>
              <a:ext uri="{FF2B5EF4-FFF2-40B4-BE49-F238E27FC236}">
                <a16:creationId xmlns:a16="http://schemas.microsoft.com/office/drawing/2014/main" id="{3ADF7544-EA42-5F6E-050E-4590BBCD93A1}"/>
              </a:ext>
            </a:extLst>
          </p:cNvPr>
          <p:cNvSpPr txBox="1"/>
          <p:nvPr/>
        </p:nvSpPr>
        <p:spPr>
          <a:xfrm>
            <a:off x="101124" y="21349"/>
            <a:ext cx="374174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400" b="1" dirty="0">
                <a:solidFill>
                  <a:schemeClr val="bg1">
                    <a:lumMod val="75000"/>
                  </a:schemeClr>
                </a:solidFill>
                <a:latin typeface="Lora"/>
                <a:ea typeface="Lora"/>
                <a:cs typeface="Lora"/>
                <a:sym typeface="Lora"/>
              </a:rPr>
              <a:t>Descrizione</a:t>
            </a:r>
            <a:endParaRPr sz="4400" b="1" dirty="0">
              <a:solidFill>
                <a:schemeClr val="bg1">
                  <a:lumMod val="75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" name="Google Shape;57;p13">
            <a:extLst>
              <a:ext uri="{FF2B5EF4-FFF2-40B4-BE49-F238E27FC236}">
                <a16:creationId xmlns:a16="http://schemas.microsoft.com/office/drawing/2014/main" id="{50260286-25FB-7011-20EB-066701305245}"/>
              </a:ext>
            </a:extLst>
          </p:cNvPr>
          <p:cNvSpPr txBox="1"/>
          <p:nvPr/>
        </p:nvSpPr>
        <p:spPr>
          <a:xfrm>
            <a:off x="2224781" y="678236"/>
            <a:ext cx="369327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Esempio modello PHP:</a:t>
            </a:r>
            <a:endParaRPr b="1" u="sng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05024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135838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" name="Google Shape;69;p14"/>
          <p:cNvSpPr txBox="1"/>
          <p:nvPr/>
        </p:nvSpPr>
        <p:spPr>
          <a:xfrm>
            <a:off x="250321" y="23744"/>
            <a:ext cx="397333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chemeClr val="bg1">
                    <a:lumMod val="75000"/>
                  </a:schemeClr>
                </a:solidFill>
                <a:latin typeface="Lora"/>
                <a:ea typeface="Lora"/>
                <a:cs typeface="Lora"/>
                <a:sym typeface="Lora"/>
              </a:rPr>
              <a:t>Descrizione:</a:t>
            </a:r>
            <a:endParaRPr sz="4800" b="1" dirty="0">
              <a:solidFill>
                <a:schemeClr val="bg1">
                  <a:lumMod val="75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E04F6C97-933F-BB35-440D-99258BB0A8ED}"/>
              </a:ext>
            </a:extLst>
          </p:cNvPr>
          <p:cNvSpPr txBox="1"/>
          <p:nvPr/>
        </p:nvSpPr>
        <p:spPr>
          <a:xfrm>
            <a:off x="962247" y="1753709"/>
            <a:ext cx="4482626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Il router si occupa di reindirizzare la richiesta verso una funzione specifica</a:t>
            </a: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FAF5C34B-9692-5A59-7BAB-2C9C6E6D1403}"/>
              </a:ext>
            </a:extLst>
          </p:cNvPr>
          <p:cNvSpPr txBox="1"/>
          <p:nvPr/>
        </p:nvSpPr>
        <p:spPr>
          <a:xfrm>
            <a:off x="9693768" y="3272303"/>
            <a:ext cx="163737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2000" b="1" dirty="0">
                <a:latin typeface="Lora"/>
                <a:ea typeface="Lora"/>
                <a:cs typeface="Lora"/>
                <a:sym typeface="Lora"/>
              </a:rPr>
              <a:t>routes.php</a:t>
            </a:r>
            <a:endParaRPr sz="1600" b="1" u="sng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" name="Google Shape;69;p14">
            <a:extLst>
              <a:ext uri="{FF2B5EF4-FFF2-40B4-BE49-F238E27FC236}">
                <a16:creationId xmlns:a16="http://schemas.microsoft.com/office/drawing/2014/main" id="{B4B82498-25F8-161E-03E9-FE811F8BB8C5}"/>
              </a:ext>
            </a:extLst>
          </p:cNvPr>
          <p:cNvSpPr txBox="1"/>
          <p:nvPr/>
        </p:nvSpPr>
        <p:spPr>
          <a:xfrm>
            <a:off x="2527613" y="670055"/>
            <a:ext cx="3789367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800" b="1" dirty="0">
                <a:solidFill>
                  <a:srgbClr val="FAFAFA"/>
                </a:solidFill>
                <a:latin typeface="Lora"/>
                <a:ea typeface="Lora"/>
                <a:cs typeface="Lora"/>
                <a:sym typeface="Lora"/>
              </a:rPr>
              <a:t>Funzionamento</a:t>
            </a:r>
            <a:endParaRPr sz="2800" b="1" dirty="0">
              <a:solidFill>
                <a:srgbClr val="FAFAFA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" name="Immagine 9" descr="Immagine che contiene testo, schermata, Carattere, informazione&#10;&#10;Descrizione generata automaticamente">
            <a:extLst>
              <a:ext uri="{FF2B5EF4-FFF2-40B4-BE49-F238E27FC236}">
                <a16:creationId xmlns:a16="http://schemas.microsoft.com/office/drawing/2014/main" id="{F437AFCC-A2A3-B75B-9470-9AF5C1EC7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47" y="4013269"/>
            <a:ext cx="7232840" cy="195194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8EBCEF1-0348-D416-B7E5-AF63AC50F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6" y="2579106"/>
            <a:ext cx="4772025" cy="571500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5A4472C-E8BC-5625-B6E0-F9C29F989E33}"/>
              </a:ext>
            </a:extLst>
          </p:cNvPr>
          <p:cNvCxnSpPr>
            <a:cxnSpLocks/>
          </p:cNvCxnSpPr>
          <p:nvPr/>
        </p:nvCxnSpPr>
        <p:spPr>
          <a:xfrm>
            <a:off x="3587931" y="3164103"/>
            <a:ext cx="1994263" cy="1756240"/>
          </a:xfrm>
          <a:prstGeom prst="straightConnector1">
            <a:avLst/>
          </a:prstGeom>
          <a:ln w="19050" cap="flat" cmpd="sng" algn="ctr">
            <a:solidFill>
              <a:srgbClr val="E48C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6AEDF54-9926-E254-0D7D-E06E287CEE7F}"/>
              </a:ext>
            </a:extLst>
          </p:cNvPr>
          <p:cNvCxnSpPr/>
          <p:nvPr/>
        </p:nvCxnSpPr>
        <p:spPr>
          <a:xfrm>
            <a:off x="2527613" y="3004457"/>
            <a:ext cx="12693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46B7F41-4BFA-ADBA-64C0-955C6710FCFB}"/>
              </a:ext>
            </a:extLst>
          </p:cNvPr>
          <p:cNvCxnSpPr/>
          <p:nvPr/>
        </p:nvCxnSpPr>
        <p:spPr>
          <a:xfrm>
            <a:off x="6096000" y="5133703"/>
            <a:ext cx="12693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149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135838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" name="Google Shape;69;p14"/>
          <p:cNvSpPr txBox="1"/>
          <p:nvPr/>
        </p:nvSpPr>
        <p:spPr>
          <a:xfrm>
            <a:off x="250321" y="23744"/>
            <a:ext cx="397333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chemeClr val="bg1">
                    <a:lumMod val="75000"/>
                  </a:schemeClr>
                </a:solidFill>
                <a:latin typeface="Lora"/>
                <a:ea typeface="Lora"/>
                <a:cs typeface="Lora"/>
                <a:sym typeface="Lora"/>
              </a:rPr>
              <a:t>Descrizione:</a:t>
            </a:r>
            <a:endParaRPr sz="4800" b="1" dirty="0">
              <a:solidFill>
                <a:schemeClr val="bg1">
                  <a:lumMod val="75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" name="Google Shape;69;p14">
            <a:extLst>
              <a:ext uri="{FF2B5EF4-FFF2-40B4-BE49-F238E27FC236}">
                <a16:creationId xmlns:a16="http://schemas.microsoft.com/office/drawing/2014/main" id="{B4B82498-25F8-161E-03E9-FE811F8BB8C5}"/>
              </a:ext>
            </a:extLst>
          </p:cNvPr>
          <p:cNvSpPr txBox="1"/>
          <p:nvPr/>
        </p:nvSpPr>
        <p:spPr>
          <a:xfrm>
            <a:off x="2527613" y="670055"/>
            <a:ext cx="3789367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800" b="1" dirty="0">
                <a:solidFill>
                  <a:srgbClr val="FAFAFA"/>
                </a:solidFill>
                <a:latin typeface="Lora"/>
                <a:ea typeface="Lora"/>
                <a:cs typeface="Lora"/>
                <a:sym typeface="Lora"/>
              </a:rPr>
              <a:t>Funzionamento</a:t>
            </a:r>
            <a:endParaRPr sz="2800" b="1" dirty="0">
              <a:solidFill>
                <a:srgbClr val="FAFAFA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" name="Immagine 9" descr="Immagine che contiene testo, schermata, Carattere, informazione&#10;&#10;Descrizione generata automaticamente">
            <a:extLst>
              <a:ext uri="{FF2B5EF4-FFF2-40B4-BE49-F238E27FC236}">
                <a16:creationId xmlns:a16="http://schemas.microsoft.com/office/drawing/2014/main" id="{F437AFCC-A2A3-B75B-9470-9AF5C1EC7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67" y="3125375"/>
            <a:ext cx="7232840" cy="1951944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66895C8D-3504-15E6-EECB-902468B0D812}"/>
              </a:ext>
            </a:extLst>
          </p:cNvPr>
          <p:cNvCxnSpPr>
            <a:cxnSpLocks/>
          </p:cNvCxnSpPr>
          <p:nvPr/>
        </p:nvCxnSpPr>
        <p:spPr>
          <a:xfrm>
            <a:off x="6940273" y="4277015"/>
            <a:ext cx="17944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BC0003A-2C68-0C46-1C3F-86E05D843A22}"/>
              </a:ext>
            </a:extLst>
          </p:cNvPr>
          <p:cNvCxnSpPr>
            <a:cxnSpLocks/>
          </p:cNvCxnSpPr>
          <p:nvPr/>
        </p:nvCxnSpPr>
        <p:spPr>
          <a:xfrm>
            <a:off x="9052101" y="4277015"/>
            <a:ext cx="142431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9A28B8A-8869-BE0D-25E4-1612830A3B00}"/>
              </a:ext>
            </a:extLst>
          </p:cNvPr>
          <p:cNvCxnSpPr>
            <a:cxnSpLocks/>
          </p:cNvCxnSpPr>
          <p:nvPr/>
        </p:nvCxnSpPr>
        <p:spPr>
          <a:xfrm>
            <a:off x="10706730" y="4277015"/>
            <a:ext cx="3009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A2AC76C-3355-4469-9381-A0830D0FECBE}"/>
              </a:ext>
            </a:extLst>
          </p:cNvPr>
          <p:cNvCxnSpPr>
            <a:cxnSpLocks/>
          </p:cNvCxnSpPr>
          <p:nvPr/>
        </p:nvCxnSpPr>
        <p:spPr>
          <a:xfrm flipH="1">
            <a:off x="7174342" y="4277015"/>
            <a:ext cx="452845" cy="1329520"/>
          </a:xfrm>
          <a:prstGeom prst="straightConnector1">
            <a:avLst/>
          </a:prstGeom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Google Shape;57;p13">
            <a:extLst>
              <a:ext uri="{FF2B5EF4-FFF2-40B4-BE49-F238E27FC236}">
                <a16:creationId xmlns:a16="http://schemas.microsoft.com/office/drawing/2014/main" id="{F3B3853C-4EFC-8178-74D1-6B3BE6B247ED}"/>
              </a:ext>
            </a:extLst>
          </p:cNvPr>
          <p:cNvSpPr txBox="1"/>
          <p:nvPr/>
        </p:nvSpPr>
        <p:spPr>
          <a:xfrm>
            <a:off x="5964259" y="5640046"/>
            <a:ext cx="196253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Controller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9189D9F-E310-ED02-7072-054891D9683A}"/>
              </a:ext>
            </a:extLst>
          </p:cNvPr>
          <p:cNvCxnSpPr>
            <a:cxnSpLocks/>
          </p:cNvCxnSpPr>
          <p:nvPr/>
        </p:nvCxnSpPr>
        <p:spPr>
          <a:xfrm flipH="1">
            <a:off x="9570721" y="4277015"/>
            <a:ext cx="252549" cy="1371602"/>
          </a:xfrm>
          <a:prstGeom prst="straightConnector1">
            <a:avLst/>
          </a:prstGeom>
          <a:ln w="19050" cap="flat" cmpd="sng" algn="ctr">
            <a:solidFill>
              <a:srgbClr val="1CB36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06D72EC-BBB7-C434-1E68-1EF3FBA78EA5}"/>
              </a:ext>
            </a:extLst>
          </p:cNvPr>
          <p:cNvCxnSpPr>
            <a:cxnSpLocks/>
          </p:cNvCxnSpPr>
          <p:nvPr/>
        </p:nvCxnSpPr>
        <p:spPr>
          <a:xfrm>
            <a:off x="10873721" y="4277015"/>
            <a:ext cx="369886" cy="1371602"/>
          </a:xfrm>
          <a:prstGeom prst="straightConnector1">
            <a:avLst/>
          </a:prstGeom>
          <a:ln w="19050" cap="flat" cmpd="sng" algn="ctr">
            <a:solidFill>
              <a:srgbClr val="1CB36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Google Shape;57;p13">
            <a:extLst>
              <a:ext uri="{FF2B5EF4-FFF2-40B4-BE49-F238E27FC236}">
                <a16:creationId xmlns:a16="http://schemas.microsoft.com/office/drawing/2014/main" id="{6C17912D-1478-6C7E-6172-3187477B26E1}"/>
              </a:ext>
            </a:extLst>
          </p:cNvPr>
          <p:cNvSpPr txBox="1"/>
          <p:nvPr/>
        </p:nvSpPr>
        <p:spPr>
          <a:xfrm>
            <a:off x="8937286" y="5640045"/>
            <a:ext cx="121512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Action</a:t>
            </a:r>
          </a:p>
        </p:txBody>
      </p:sp>
      <p:sp>
        <p:nvSpPr>
          <p:cNvPr id="24" name="Google Shape;57;p13">
            <a:extLst>
              <a:ext uri="{FF2B5EF4-FFF2-40B4-BE49-F238E27FC236}">
                <a16:creationId xmlns:a16="http://schemas.microsoft.com/office/drawing/2014/main" id="{62704133-9412-6452-10C4-35338BFEF5F8}"/>
              </a:ext>
            </a:extLst>
          </p:cNvPr>
          <p:cNvSpPr txBox="1"/>
          <p:nvPr/>
        </p:nvSpPr>
        <p:spPr>
          <a:xfrm>
            <a:off x="10659293" y="5640044"/>
            <a:ext cx="153270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Params</a:t>
            </a:r>
          </a:p>
        </p:txBody>
      </p:sp>
      <p:sp>
        <p:nvSpPr>
          <p:cNvPr id="25" name="Google Shape;57;p13">
            <a:extLst>
              <a:ext uri="{FF2B5EF4-FFF2-40B4-BE49-F238E27FC236}">
                <a16:creationId xmlns:a16="http://schemas.microsoft.com/office/drawing/2014/main" id="{FDB06586-5AC6-E0C5-1CEF-BEB592E60A3D}"/>
              </a:ext>
            </a:extLst>
          </p:cNvPr>
          <p:cNvSpPr txBox="1"/>
          <p:nvPr/>
        </p:nvSpPr>
        <p:spPr>
          <a:xfrm>
            <a:off x="526818" y="1597558"/>
            <a:ext cx="6265868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rgbClr val="002060"/>
                </a:solidFill>
                <a:latin typeface="Lora"/>
                <a:ea typeface="Lora"/>
                <a:cs typeface="Lora"/>
                <a:sym typeface="Lora"/>
              </a:rPr>
              <a:t>Viene richiamato il </a:t>
            </a:r>
            <a:r>
              <a:rPr lang="it-IT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controller</a:t>
            </a:r>
            <a:r>
              <a:rPr lang="it-IT" b="1" dirty="0">
                <a:solidFill>
                  <a:srgbClr val="002060"/>
                </a:solidFill>
                <a:latin typeface="Lora"/>
                <a:ea typeface="Lora"/>
                <a:cs typeface="Lora"/>
                <a:sym typeface="Lora"/>
              </a:rPr>
              <a:t> specifico, il quale esegue una sua funzione detta ‘</a:t>
            </a:r>
            <a:r>
              <a:rPr lang="it-IT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action</a:t>
            </a:r>
            <a:r>
              <a:rPr lang="it-IT" b="1" dirty="0">
                <a:solidFill>
                  <a:srgbClr val="002060"/>
                </a:solidFill>
                <a:latin typeface="Lora"/>
                <a:ea typeface="Lora"/>
                <a:cs typeface="Lora"/>
                <a:sym typeface="Lora"/>
              </a:rPr>
              <a:t>’ </a:t>
            </a:r>
          </a:p>
          <a:p>
            <a:pPr marL="342900" indent="-342900">
              <a:buFont typeface="+mj-lt"/>
              <a:buAutoNum type="arabicPeriod"/>
            </a:pPr>
            <a:endParaRPr lang="it-IT" b="1" dirty="0">
              <a:solidFill>
                <a:srgbClr val="002060"/>
              </a:solidFill>
              <a:latin typeface="Lora"/>
              <a:ea typeface="Lora"/>
              <a:cs typeface="Lora"/>
              <a:sym typeface="Lora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b="1" dirty="0">
                <a:solidFill>
                  <a:srgbClr val="002060"/>
                </a:solidFill>
                <a:latin typeface="Lora"/>
                <a:ea typeface="Lora"/>
                <a:cs typeface="Lora"/>
                <a:sym typeface="Lora"/>
              </a:rPr>
              <a:t>Alla ‘</a:t>
            </a:r>
            <a:r>
              <a:rPr lang="it-IT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action</a:t>
            </a:r>
            <a:r>
              <a:rPr lang="it-IT" b="1" dirty="0">
                <a:solidFill>
                  <a:srgbClr val="002060"/>
                </a:solidFill>
                <a:latin typeface="Lora"/>
                <a:ea typeface="Lora"/>
                <a:cs typeface="Lora"/>
                <a:sym typeface="Lora"/>
              </a:rPr>
              <a:t>’ vengono passati eventuali </a:t>
            </a:r>
            <a:r>
              <a:rPr lang="it-IT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parametri</a:t>
            </a:r>
          </a:p>
        </p:txBody>
      </p:sp>
    </p:spTree>
    <p:extLst>
      <p:ext uri="{BB962C8B-B14F-4D97-AF65-F5344CB8AC3E}">
        <p14:creationId xmlns:p14="http://schemas.microsoft.com/office/powerpoint/2010/main" val="189331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135838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" name="Google Shape;69;p14"/>
          <p:cNvSpPr txBox="1"/>
          <p:nvPr/>
        </p:nvSpPr>
        <p:spPr>
          <a:xfrm>
            <a:off x="250321" y="23744"/>
            <a:ext cx="397333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chemeClr val="bg1">
                    <a:lumMod val="75000"/>
                  </a:schemeClr>
                </a:solidFill>
                <a:latin typeface="Lora"/>
                <a:ea typeface="Lora"/>
                <a:cs typeface="Lora"/>
                <a:sym typeface="Lora"/>
              </a:rPr>
              <a:t>Descrizione:</a:t>
            </a:r>
            <a:endParaRPr sz="4800" b="1" dirty="0">
              <a:solidFill>
                <a:schemeClr val="bg1">
                  <a:lumMod val="75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" name="Google Shape;69;p14">
            <a:extLst>
              <a:ext uri="{FF2B5EF4-FFF2-40B4-BE49-F238E27FC236}">
                <a16:creationId xmlns:a16="http://schemas.microsoft.com/office/drawing/2014/main" id="{B4B82498-25F8-161E-03E9-FE811F8BB8C5}"/>
              </a:ext>
            </a:extLst>
          </p:cNvPr>
          <p:cNvSpPr txBox="1"/>
          <p:nvPr/>
        </p:nvSpPr>
        <p:spPr>
          <a:xfrm>
            <a:off x="3198175" y="670055"/>
            <a:ext cx="1504455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800" b="1" dirty="0">
                <a:solidFill>
                  <a:srgbClr val="FAFAFA"/>
                </a:solidFill>
                <a:latin typeface="Lora"/>
                <a:ea typeface="Lora"/>
                <a:cs typeface="Lora"/>
                <a:sym typeface="Lora"/>
              </a:rPr>
              <a:t>Output</a:t>
            </a:r>
            <a:endParaRPr sz="2800" b="1" dirty="0">
              <a:solidFill>
                <a:srgbClr val="FAFAFA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Google Shape;57;p13">
            <a:extLst>
              <a:ext uri="{FF2B5EF4-FFF2-40B4-BE49-F238E27FC236}">
                <a16:creationId xmlns:a16="http://schemas.microsoft.com/office/drawing/2014/main" id="{049C8C50-D431-2805-CFEC-C90271ED29AF}"/>
              </a:ext>
            </a:extLst>
          </p:cNvPr>
          <p:cNvSpPr txBox="1"/>
          <p:nvPr/>
        </p:nvSpPr>
        <p:spPr>
          <a:xfrm>
            <a:off x="526818" y="1597558"/>
            <a:ext cx="52208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Lora"/>
                <a:ea typeface="Lora"/>
                <a:cs typeface="Lora"/>
                <a:sym typeface="Lora"/>
              </a:rPr>
              <a:t>Il risultato è diviso in due parti fondamentali:</a:t>
            </a:r>
            <a:endParaRPr lang="it-IT" b="1" dirty="0">
              <a:solidFill>
                <a:srgbClr val="C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91946CE6-B034-E83B-33EE-3BA2BCEB6785}"/>
              </a:ext>
            </a:extLst>
          </p:cNvPr>
          <p:cNvSpPr txBox="1"/>
          <p:nvPr/>
        </p:nvSpPr>
        <p:spPr>
          <a:xfrm>
            <a:off x="724943" y="3845359"/>
            <a:ext cx="4741867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Viene prodotto quando si verifica qualche errore:</a:t>
            </a:r>
          </a:p>
          <a:p>
            <a:endParaRPr lang="it-IT" b="1" dirty="0">
              <a:solidFill>
                <a:schemeClr val="tx1">
                  <a:lumMod val="65000"/>
                  <a:lumOff val="3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- Richieste errate</a:t>
            </a:r>
          </a:p>
          <a:p>
            <a:endParaRPr lang="it-IT" b="1" dirty="0">
              <a:solidFill>
                <a:schemeClr val="tx1">
                  <a:lumMod val="65000"/>
                  <a:lumOff val="3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- Errori nei dati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E6D616B-C474-DDBB-2CCC-6DF160A184FF}"/>
              </a:ext>
            </a:extLst>
          </p:cNvPr>
          <p:cNvSpPr/>
          <p:nvPr/>
        </p:nvSpPr>
        <p:spPr>
          <a:xfrm>
            <a:off x="2109378" y="2229491"/>
            <a:ext cx="1930337" cy="916950"/>
          </a:xfrm>
          <a:prstGeom prst="roundRect">
            <a:avLst/>
          </a:prstGeom>
          <a:solidFill>
            <a:schemeClr val="bg1">
              <a:alpha val="28000"/>
            </a:schemeClr>
          </a:solidFill>
          <a:ln>
            <a:solidFill>
              <a:schemeClr val="tx2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rgbClr val="C00000"/>
                </a:solidFill>
              </a:rPr>
              <a:t>Message</a:t>
            </a:r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9C53CDA-CCC1-2268-4D12-8040DC66C75A}"/>
              </a:ext>
            </a:extLst>
          </p:cNvPr>
          <p:cNvCxnSpPr>
            <a:cxnSpLocks/>
          </p:cNvCxnSpPr>
          <p:nvPr/>
        </p:nvCxnSpPr>
        <p:spPr>
          <a:xfrm>
            <a:off x="3080658" y="3301356"/>
            <a:ext cx="0" cy="587829"/>
          </a:xfrm>
          <a:prstGeom prst="straightConnector1">
            <a:avLst/>
          </a:prstGeom>
          <a:ln w="19050" cap="flat" cmpd="sng" algn="ctr">
            <a:solidFill>
              <a:srgbClr val="E48C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C416D192-0213-EC5B-C3CB-134E33552E96}"/>
              </a:ext>
            </a:extLst>
          </p:cNvPr>
          <p:cNvSpPr txBox="1"/>
          <p:nvPr/>
        </p:nvSpPr>
        <p:spPr>
          <a:xfrm>
            <a:off x="6438091" y="3845359"/>
            <a:ext cx="474186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Viene valorizzato quando la richiesta va a buon fine:</a:t>
            </a:r>
          </a:p>
          <a:p>
            <a:endParaRPr lang="it-IT" b="1" dirty="0">
              <a:solidFill>
                <a:schemeClr val="tx1">
                  <a:lumMod val="65000"/>
                  <a:lumOff val="35000"/>
                </a:schemeClr>
              </a:solidFill>
              <a:latin typeface="Lora"/>
              <a:ea typeface="Lora"/>
              <a:cs typeface="Lora"/>
              <a:sym typeface="Lora"/>
            </a:endParaRPr>
          </a:p>
          <a:p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/>
                <a:ea typeface="Lora"/>
                <a:cs typeface="Lora"/>
                <a:sym typeface="Lora"/>
              </a:rPr>
              <a:t>- Eventuali risposte vengono inserite al suo interno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F1F7791-D528-AD67-223E-716DDE72C10C}"/>
              </a:ext>
            </a:extLst>
          </p:cNvPr>
          <p:cNvSpPr/>
          <p:nvPr/>
        </p:nvSpPr>
        <p:spPr>
          <a:xfrm>
            <a:off x="7822525" y="2229491"/>
            <a:ext cx="1930337" cy="916950"/>
          </a:xfrm>
          <a:prstGeom prst="roundRect">
            <a:avLst/>
          </a:prstGeom>
          <a:solidFill>
            <a:schemeClr val="bg1">
              <a:alpha val="28000"/>
            </a:schemeClr>
          </a:solidFill>
          <a:ln>
            <a:solidFill>
              <a:schemeClr val="tx2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rgbClr val="C00000"/>
                </a:solidFill>
              </a:rPr>
              <a:t>Data</a:t>
            </a:r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249F402-CE33-5BDF-7D71-3B53FA481EE2}"/>
              </a:ext>
            </a:extLst>
          </p:cNvPr>
          <p:cNvCxnSpPr>
            <a:cxnSpLocks/>
          </p:cNvCxnSpPr>
          <p:nvPr/>
        </p:nvCxnSpPr>
        <p:spPr>
          <a:xfrm>
            <a:off x="8793805" y="3301356"/>
            <a:ext cx="0" cy="587829"/>
          </a:xfrm>
          <a:prstGeom prst="straightConnector1">
            <a:avLst/>
          </a:prstGeom>
          <a:ln w="19050" cap="flat" cmpd="sng" algn="ctr">
            <a:solidFill>
              <a:srgbClr val="E48C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6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9848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" name="Google Shape;69;p14"/>
          <p:cNvSpPr txBox="1"/>
          <p:nvPr/>
        </p:nvSpPr>
        <p:spPr>
          <a:xfrm>
            <a:off x="250321" y="23744"/>
            <a:ext cx="397333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Descrizione:</a:t>
            </a:r>
            <a:endParaRPr sz="4800" b="1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Google Shape;57;p13">
            <a:extLst>
              <a:ext uri="{FF2B5EF4-FFF2-40B4-BE49-F238E27FC236}">
                <a16:creationId xmlns:a16="http://schemas.microsoft.com/office/drawing/2014/main" id="{049C8C50-D431-2805-CFEC-C90271ED29AF}"/>
              </a:ext>
            </a:extLst>
          </p:cNvPr>
          <p:cNvSpPr txBox="1"/>
          <p:nvPr/>
        </p:nvSpPr>
        <p:spPr>
          <a:xfrm>
            <a:off x="224195" y="1143612"/>
            <a:ext cx="620490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Data</a:t>
            </a:r>
            <a:r>
              <a:rPr lang="it-IT" b="1" dirty="0">
                <a:solidFill>
                  <a:srgbClr val="002060"/>
                </a:solidFill>
                <a:latin typeface="Lora"/>
                <a:ea typeface="Lora"/>
                <a:cs typeface="Lora"/>
                <a:sym typeface="Lora"/>
              </a:rPr>
              <a:t> e </a:t>
            </a:r>
            <a:r>
              <a:rPr lang="it-IT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Message</a:t>
            </a:r>
            <a:r>
              <a:rPr lang="it-IT" b="1" dirty="0">
                <a:solidFill>
                  <a:srgbClr val="002060"/>
                </a:solidFill>
                <a:latin typeface="Lora"/>
                <a:ea typeface="Lora"/>
                <a:cs typeface="Lora"/>
                <a:sym typeface="Lora"/>
              </a:rPr>
              <a:t> non vengono mai valorizzati insieme</a:t>
            </a:r>
            <a:endParaRPr lang="it-IT" b="1" dirty="0">
              <a:solidFill>
                <a:srgbClr val="C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763AE3-724A-462E-1897-2243A3B50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335" y="1843502"/>
            <a:ext cx="1514475" cy="238125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FB8BB3D-9E2B-39AD-C646-03DDE3F84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64" y="2185046"/>
            <a:ext cx="3859618" cy="403731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A794F55-6652-4A40-C84D-DF42378BC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07" y="2940256"/>
            <a:ext cx="2076450" cy="276225"/>
          </a:xfrm>
          <a:prstGeom prst="rect">
            <a:avLst/>
          </a:prstGeom>
        </p:spPr>
      </p:pic>
      <p:pic>
        <p:nvPicPr>
          <p:cNvPr id="20" name="Immagine 19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67C49269-CEF3-5F21-2009-991FFAB13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9" y="3607014"/>
            <a:ext cx="4114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5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" name="Google Shape;198;p28"/>
          <p:cNvSpPr txBox="1"/>
          <p:nvPr/>
        </p:nvSpPr>
        <p:spPr>
          <a:xfrm>
            <a:off x="2022033" y="3186534"/>
            <a:ext cx="1932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667" b="1" u="sng" dirty="0">
                <a:solidFill>
                  <a:schemeClr val="accent3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</a:t>
            </a:r>
            <a:endParaRPr sz="2667" b="1" dirty="0">
              <a:solidFill>
                <a:schemeClr val="accent3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1" name="Google Shape;201;p28"/>
          <p:cNvSpPr txBox="1"/>
          <p:nvPr/>
        </p:nvSpPr>
        <p:spPr>
          <a:xfrm>
            <a:off x="487533" y="143601"/>
            <a:ext cx="5608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rgbClr val="E48C00"/>
                </a:solidFill>
                <a:latin typeface="Lora"/>
                <a:ea typeface="Lora"/>
                <a:cs typeface="Lora"/>
                <a:sym typeface="Lora"/>
              </a:rPr>
              <a:t>Contatti</a:t>
            </a:r>
            <a:endParaRPr sz="4800" b="1" dirty="0">
              <a:solidFill>
                <a:srgbClr val="E48C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900" y="3186533"/>
            <a:ext cx="671467" cy="67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900" y="4239033"/>
            <a:ext cx="671467" cy="67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884" y="5332467"/>
            <a:ext cx="671467" cy="67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967" y="5330433"/>
            <a:ext cx="671467" cy="67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1184" y="3186533"/>
            <a:ext cx="671467" cy="6714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2037933" y="4246367"/>
            <a:ext cx="1932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667" b="1" u="sng" dirty="0">
                <a:solidFill>
                  <a:schemeClr val="accent3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endParaRPr sz="2667" b="1" dirty="0">
              <a:solidFill>
                <a:schemeClr val="accent3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5673333" y="5419334"/>
            <a:ext cx="3748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000" b="1" u="sng" dirty="0">
                <a:solidFill>
                  <a:schemeClr val="accent3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giovannipacelli2@gmail.com</a:t>
            </a:r>
            <a:endParaRPr sz="2000" b="1" dirty="0">
              <a:solidFill>
                <a:schemeClr val="accent3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5716551" y="3195985"/>
            <a:ext cx="1932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667" b="1" u="sng" dirty="0">
                <a:solidFill>
                  <a:schemeClr val="accent3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sz="2667" b="1" dirty="0">
              <a:solidFill>
                <a:schemeClr val="accent3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2033167" y="5358367"/>
            <a:ext cx="2186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667" b="1" dirty="0">
                <a:solidFill>
                  <a:schemeClr val="accent3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</a:rPr>
              <a:t>3389872854</a:t>
            </a:r>
            <a:endParaRPr sz="2667" b="1" dirty="0">
              <a:solidFill>
                <a:schemeClr val="accent3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21167" y="4312167"/>
            <a:ext cx="671467" cy="67146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>
            <a:hlinkClick r:id="rId13"/>
          </p:cNvPr>
          <p:cNvSpPr txBox="1"/>
          <p:nvPr/>
        </p:nvSpPr>
        <p:spPr>
          <a:xfrm>
            <a:off x="5716551" y="4352834"/>
            <a:ext cx="1707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667" b="1" u="sng" dirty="0">
                <a:solidFill>
                  <a:schemeClr val="accent3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</a:rPr>
              <a:t>Porfolio</a:t>
            </a:r>
            <a:endParaRPr sz="2667" b="1" dirty="0">
              <a:solidFill>
                <a:schemeClr val="accent3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5717" y="3179184"/>
            <a:ext cx="671467" cy="67146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9249325" y="3200937"/>
            <a:ext cx="2638676" cy="65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670" b="1" u="sng" dirty="0">
                <a:solidFill>
                  <a:schemeClr val="accent3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sz="2670" b="1" dirty="0">
              <a:solidFill>
                <a:schemeClr val="accent3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Google Shape;58;p13">
            <a:extLst>
              <a:ext uri="{FF2B5EF4-FFF2-40B4-BE49-F238E27FC236}">
                <a16:creationId xmlns:a16="http://schemas.microsoft.com/office/drawing/2014/main" id="{800A75B7-C4BB-532B-086E-BF7E086BE099}"/>
              </a:ext>
            </a:extLst>
          </p:cNvPr>
          <p:cNvSpPr txBox="1"/>
          <p:nvPr/>
        </p:nvSpPr>
        <p:spPr>
          <a:xfrm>
            <a:off x="3225490" y="1589167"/>
            <a:ext cx="4980000" cy="9848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Giovanni Pacelli</a:t>
            </a:r>
            <a:endParaRPr sz="4800" b="1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0" name="Google Shape;200;p28"/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1" name="Google Shape;201;p28"/>
          <p:cNvSpPr txBox="1"/>
          <p:nvPr/>
        </p:nvSpPr>
        <p:spPr>
          <a:xfrm>
            <a:off x="487533" y="143601"/>
            <a:ext cx="5608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rgbClr val="E48C00"/>
                </a:solidFill>
                <a:latin typeface="Lora"/>
                <a:ea typeface="Lora"/>
                <a:cs typeface="Lora"/>
                <a:sym typeface="Lora"/>
              </a:rPr>
              <a:t>Link utili</a:t>
            </a:r>
            <a:endParaRPr sz="4800" b="1" dirty="0">
              <a:solidFill>
                <a:srgbClr val="E48C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040" y="3488916"/>
            <a:ext cx="671467" cy="67146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>
            <a:hlinkClick r:id="rId4"/>
          </p:cNvPr>
          <p:cNvSpPr txBox="1"/>
          <p:nvPr/>
        </p:nvSpPr>
        <p:spPr>
          <a:xfrm>
            <a:off x="1711647" y="3358377"/>
            <a:ext cx="281786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 u="sng" dirty="0">
                <a:solidFill>
                  <a:schemeClr val="accent3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Questo progetto su Github</a:t>
            </a:r>
            <a:endParaRPr sz="2400" b="1" dirty="0">
              <a:solidFill>
                <a:schemeClr val="accent3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Google Shape;214;p28">
            <a:hlinkClick r:id="rId4"/>
            <a:extLst>
              <a:ext uri="{FF2B5EF4-FFF2-40B4-BE49-F238E27FC236}">
                <a16:creationId xmlns:a16="http://schemas.microsoft.com/office/drawing/2014/main" id="{23F6AAD8-903D-8B26-A84F-1E11B8CAD7E2}"/>
              </a:ext>
            </a:extLst>
          </p:cNvPr>
          <p:cNvSpPr txBox="1"/>
          <p:nvPr/>
        </p:nvSpPr>
        <p:spPr>
          <a:xfrm>
            <a:off x="5249949" y="3573821"/>
            <a:ext cx="575979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2000" b="1" u="sng" dirty="0">
                <a:solidFill>
                  <a:schemeClr val="accent3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https://github.com/giovannipacelli2/kreas</a:t>
            </a:r>
            <a:endParaRPr sz="2000" b="1" u="sng" dirty="0">
              <a:solidFill>
                <a:schemeClr val="accent3">
                  <a:lumMod val="50000"/>
                </a:schemeClr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" name="Google Shape;58;p13">
            <a:extLst>
              <a:ext uri="{FF2B5EF4-FFF2-40B4-BE49-F238E27FC236}">
                <a16:creationId xmlns:a16="http://schemas.microsoft.com/office/drawing/2014/main" id="{8399BE82-A205-713E-5A8A-C8F27D194923}"/>
              </a:ext>
            </a:extLst>
          </p:cNvPr>
          <p:cNvSpPr txBox="1"/>
          <p:nvPr/>
        </p:nvSpPr>
        <p:spPr>
          <a:xfrm>
            <a:off x="3225490" y="1589167"/>
            <a:ext cx="4980000" cy="9848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800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Giovanni Pacelli</a:t>
            </a:r>
            <a:endParaRPr sz="4800" b="1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37516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hlinkClick r:id="rId3" action="ppaction://hlinksldjump"/>
          </p:cNvPr>
          <p:cNvSpPr txBox="1"/>
          <p:nvPr/>
        </p:nvSpPr>
        <p:spPr>
          <a:xfrm>
            <a:off x="2082581" y="1361228"/>
            <a:ext cx="4195931" cy="86173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softEdge rad="25400"/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000" b="1" dirty="0">
                <a:solidFill>
                  <a:srgbClr val="E48C00"/>
                </a:solidFill>
                <a:latin typeface="Lora"/>
                <a:ea typeface="Lora"/>
                <a:cs typeface="Lora"/>
                <a:sym typeface="Lora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Presentazione</a:t>
            </a:r>
            <a:endParaRPr sz="4000" b="1" dirty="0">
              <a:solidFill>
                <a:srgbClr val="E48C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Google Shape;65;p14">
            <a:hlinkClick r:id="rId4" action="ppaction://hlinksldjump"/>
          </p:cNvPr>
          <p:cNvSpPr txBox="1"/>
          <p:nvPr/>
        </p:nvSpPr>
        <p:spPr>
          <a:xfrm>
            <a:off x="4505964" y="2425027"/>
            <a:ext cx="2241799" cy="861734"/>
          </a:xfrm>
          <a:prstGeom prst="rect">
            <a:avLst/>
          </a:prstGeom>
          <a:noFill/>
          <a:ln>
            <a:noFill/>
          </a:ln>
          <a:effectLst>
            <a:reflection stA="45000" endPos="0" dist="50800" dir="5400000" sy="-100000" algn="bl" rotWithShape="0"/>
            <a:softEdge rad="25400"/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000" b="1" u="sng" dirty="0">
                <a:solidFill>
                  <a:srgbClr val="E48C00"/>
                </a:solidFill>
                <a:latin typeface="Lora"/>
                <a:ea typeface="Lora"/>
                <a:cs typeface="Lora"/>
                <a:sym typeface="Lor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Scopo</a:t>
            </a:r>
            <a:endParaRPr sz="4000" b="1" dirty="0">
              <a:solidFill>
                <a:srgbClr val="E48C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Google Shape;66;p14">
            <a:hlinkClick r:id="rId6" action="ppaction://hlinksldjump"/>
          </p:cNvPr>
          <p:cNvSpPr txBox="1"/>
          <p:nvPr/>
        </p:nvSpPr>
        <p:spPr>
          <a:xfrm>
            <a:off x="4989642" y="3483757"/>
            <a:ext cx="3701708" cy="861734"/>
          </a:xfrm>
          <a:prstGeom prst="rect">
            <a:avLst/>
          </a:prstGeom>
          <a:noFill/>
          <a:ln>
            <a:noFill/>
          </a:ln>
          <a:effectLst>
            <a:reflection stA="45000" endPos="0" dist="50800" dir="5400000" sy="-100000" algn="bl" rotWithShape="0"/>
            <a:softEdge rad="25400"/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000" b="1" u="sng" dirty="0">
                <a:solidFill>
                  <a:srgbClr val="E48C00"/>
                </a:solidFill>
                <a:latin typeface="Lora"/>
                <a:ea typeface="Lora"/>
                <a:cs typeface="Lora"/>
                <a:sym typeface="Lor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Descrizione</a:t>
            </a:r>
            <a:endParaRPr sz="4000" b="1" dirty="0">
              <a:solidFill>
                <a:srgbClr val="E48C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" name="Google Shape;69;p14"/>
          <p:cNvSpPr txBox="1"/>
          <p:nvPr/>
        </p:nvSpPr>
        <p:spPr>
          <a:xfrm>
            <a:off x="668333" y="143601"/>
            <a:ext cx="2228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4800" b="1" dirty="0">
                <a:solidFill>
                  <a:srgbClr val="FAFAFA"/>
                </a:solidFill>
                <a:latin typeface="Lora"/>
                <a:ea typeface="Lora"/>
                <a:cs typeface="Lora"/>
                <a:sym typeface="Lora"/>
              </a:rPr>
              <a:t>Indice</a:t>
            </a:r>
            <a:endParaRPr sz="4800" b="1" dirty="0">
              <a:solidFill>
                <a:srgbClr val="FAFAFA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Google Shape;65;p14">
            <a:hlinkClick r:id="rId7" action="ppaction://hlinksldjump"/>
            <a:extLst>
              <a:ext uri="{FF2B5EF4-FFF2-40B4-BE49-F238E27FC236}">
                <a16:creationId xmlns:a16="http://schemas.microsoft.com/office/drawing/2014/main" id="{CEC09FA9-0D77-C8EB-AC02-821EC1388AC7}"/>
              </a:ext>
            </a:extLst>
          </p:cNvPr>
          <p:cNvSpPr txBox="1"/>
          <p:nvPr/>
        </p:nvSpPr>
        <p:spPr>
          <a:xfrm>
            <a:off x="6851089" y="4599322"/>
            <a:ext cx="2860708" cy="861734"/>
          </a:xfrm>
          <a:prstGeom prst="rect">
            <a:avLst/>
          </a:prstGeom>
          <a:noFill/>
          <a:ln>
            <a:noFill/>
          </a:ln>
          <a:effectLst>
            <a:reflection stA="45000" endPos="0" dist="50800" dir="5400000" sy="-100000" algn="bl" rotWithShape="0"/>
            <a:softEdge rad="25400"/>
          </a:effectLst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4000" b="1" u="sng" dirty="0">
                <a:solidFill>
                  <a:srgbClr val="E48C00"/>
                </a:solidFill>
                <a:latin typeface="Lora"/>
                <a:ea typeface="Lora"/>
                <a:cs typeface="Lora"/>
                <a:sym typeface="Lora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Contatti</a:t>
            </a:r>
            <a:endParaRPr sz="4000" b="1" dirty="0">
              <a:solidFill>
                <a:srgbClr val="E48C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26A50EAB-CC06-19E8-DBC8-5DBC55FB87A3}"/>
              </a:ext>
            </a:extLst>
          </p:cNvPr>
          <p:cNvGrpSpPr/>
          <p:nvPr/>
        </p:nvGrpSpPr>
        <p:grpSpPr>
          <a:xfrm>
            <a:off x="0" y="2254514"/>
            <a:ext cx="8249476" cy="4181953"/>
            <a:chOff x="-9469" y="2272643"/>
            <a:chExt cx="8249476" cy="4181953"/>
          </a:xfrm>
          <a:solidFill>
            <a:schemeClr val="bg1">
              <a:lumMod val="85000"/>
            </a:schemeClr>
          </a:solidFill>
        </p:grpSpPr>
        <p:sp>
          <p:nvSpPr>
            <p:cNvPr id="84" name="Rettangolo 83">
              <a:extLst>
                <a:ext uri="{FF2B5EF4-FFF2-40B4-BE49-F238E27FC236}">
                  <a16:creationId xmlns:a16="http://schemas.microsoft.com/office/drawing/2014/main" id="{73831184-CFC2-4F60-FB50-22864AE64A85}"/>
                </a:ext>
              </a:extLst>
            </p:cNvPr>
            <p:cNvSpPr/>
            <p:nvPr/>
          </p:nvSpPr>
          <p:spPr>
            <a:xfrm>
              <a:off x="-7022" y="2272643"/>
              <a:ext cx="1928812" cy="1051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Triangolo isoscele 84">
              <a:extLst>
                <a:ext uri="{FF2B5EF4-FFF2-40B4-BE49-F238E27FC236}">
                  <a16:creationId xmlns:a16="http://schemas.microsoft.com/office/drawing/2014/main" id="{02625C44-4EFC-F4AF-CD7E-3D1A1E30C9E2}"/>
                </a:ext>
              </a:extLst>
            </p:cNvPr>
            <p:cNvSpPr/>
            <p:nvPr/>
          </p:nvSpPr>
          <p:spPr>
            <a:xfrm rot="10800000">
              <a:off x="1907791" y="2276198"/>
              <a:ext cx="2428031" cy="105318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Triangolo isoscele 85">
              <a:extLst>
                <a:ext uri="{FF2B5EF4-FFF2-40B4-BE49-F238E27FC236}">
                  <a16:creationId xmlns:a16="http://schemas.microsoft.com/office/drawing/2014/main" id="{B53A8547-7218-E876-53EB-AF1948B219DA}"/>
                </a:ext>
              </a:extLst>
            </p:cNvPr>
            <p:cNvSpPr/>
            <p:nvPr/>
          </p:nvSpPr>
          <p:spPr>
            <a:xfrm rot="10800000">
              <a:off x="2966530" y="3321945"/>
              <a:ext cx="2428031" cy="1053185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Rettangolo 86">
              <a:extLst>
                <a:ext uri="{FF2B5EF4-FFF2-40B4-BE49-F238E27FC236}">
                  <a16:creationId xmlns:a16="http://schemas.microsoft.com/office/drawing/2014/main" id="{CCEBCC8B-3CA6-62AE-C157-9FDB3A583E92}"/>
                </a:ext>
              </a:extLst>
            </p:cNvPr>
            <p:cNvSpPr/>
            <p:nvPr/>
          </p:nvSpPr>
          <p:spPr>
            <a:xfrm>
              <a:off x="-7022" y="3321764"/>
              <a:ext cx="2977062" cy="10469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Triangolo isoscele 89">
              <a:extLst>
                <a:ext uri="{FF2B5EF4-FFF2-40B4-BE49-F238E27FC236}">
                  <a16:creationId xmlns:a16="http://schemas.microsoft.com/office/drawing/2014/main" id="{6F7867B0-5E6A-B855-7318-A79C41B8A59B}"/>
                </a:ext>
              </a:extLst>
            </p:cNvPr>
            <p:cNvSpPr/>
            <p:nvPr/>
          </p:nvSpPr>
          <p:spPr>
            <a:xfrm rot="10800000">
              <a:off x="4117427" y="4365818"/>
              <a:ext cx="2428031" cy="1053186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1" name="Rettangolo 90">
              <a:extLst>
                <a:ext uri="{FF2B5EF4-FFF2-40B4-BE49-F238E27FC236}">
                  <a16:creationId xmlns:a16="http://schemas.microsoft.com/office/drawing/2014/main" id="{03720424-1AC5-C93E-0979-A9A11A3C04A4}"/>
                </a:ext>
              </a:extLst>
            </p:cNvPr>
            <p:cNvSpPr/>
            <p:nvPr/>
          </p:nvSpPr>
          <p:spPr>
            <a:xfrm>
              <a:off x="-9468" y="4363205"/>
              <a:ext cx="4138119" cy="1040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Triangolo isoscele 91">
              <a:extLst>
                <a:ext uri="{FF2B5EF4-FFF2-40B4-BE49-F238E27FC236}">
                  <a16:creationId xmlns:a16="http://schemas.microsoft.com/office/drawing/2014/main" id="{3C477B1B-6DC1-0B08-2596-B7859A9204E7}"/>
                </a:ext>
              </a:extLst>
            </p:cNvPr>
            <p:cNvSpPr/>
            <p:nvPr/>
          </p:nvSpPr>
          <p:spPr>
            <a:xfrm rot="10800000">
              <a:off x="5811976" y="5395867"/>
              <a:ext cx="2428031" cy="105872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Rettangolo 92">
              <a:extLst>
                <a:ext uri="{FF2B5EF4-FFF2-40B4-BE49-F238E27FC236}">
                  <a16:creationId xmlns:a16="http://schemas.microsoft.com/office/drawing/2014/main" id="{84DD16E7-CE20-83A9-94FC-9936A2F8B68B}"/>
                </a:ext>
              </a:extLst>
            </p:cNvPr>
            <p:cNvSpPr/>
            <p:nvPr/>
          </p:nvSpPr>
          <p:spPr>
            <a:xfrm>
              <a:off x="-9469" y="5394748"/>
              <a:ext cx="5826209" cy="10459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3008437" y="2792916"/>
            <a:ext cx="6175125" cy="127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6667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Presentazione</a:t>
            </a:r>
            <a:endParaRPr sz="6667" b="1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FAF5C34B-9692-5A59-7BAB-2C9C6E6D1403}"/>
              </a:ext>
            </a:extLst>
          </p:cNvPr>
          <p:cNvSpPr txBox="1"/>
          <p:nvPr/>
        </p:nvSpPr>
        <p:spPr>
          <a:xfrm>
            <a:off x="380478" y="2612311"/>
            <a:ext cx="442012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3200" b="1" dirty="0">
                <a:ln>
                  <a:solidFill>
                    <a:schemeClr val="tx2">
                      <a:lumMod val="50000"/>
                      <a:alpha val="20000"/>
                    </a:schemeClr>
                  </a:solidFill>
                </a:ln>
                <a:solidFill>
                  <a:srgbClr val="E48C00"/>
                </a:solidFill>
                <a:latin typeface="Lora"/>
                <a:ea typeface="Lora"/>
                <a:cs typeface="Lora"/>
                <a:sym typeface="Lora"/>
              </a:rPr>
              <a:t>- Linguaggi utilizzati:</a:t>
            </a:r>
            <a:endParaRPr sz="2400" b="1" dirty="0">
              <a:ln>
                <a:solidFill>
                  <a:schemeClr val="tx2">
                    <a:lumMod val="50000"/>
                    <a:alpha val="20000"/>
                  </a:schemeClr>
                </a:solidFill>
              </a:ln>
              <a:solidFill>
                <a:srgbClr val="E48C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" name="Immagine 7" descr="Immagine che contiene elefante, cartone animato, Elementi grafici, disegno&#10;&#10;Descrizione generata automaticamente">
            <a:extLst>
              <a:ext uri="{FF2B5EF4-FFF2-40B4-BE49-F238E27FC236}">
                <a16:creationId xmlns:a16="http://schemas.microsoft.com/office/drawing/2014/main" id="{CBBEFE13-D1BE-2FE6-9B25-B9A3E5AB2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t="20198" r="5740" b="20433"/>
          <a:stretch/>
        </p:blipFill>
        <p:spPr>
          <a:xfrm>
            <a:off x="5229208" y="2146959"/>
            <a:ext cx="2596738" cy="1669331"/>
          </a:xfrm>
          <a:prstGeom prst="rect">
            <a:avLst/>
          </a:prstGeom>
        </p:spPr>
      </p:pic>
      <p:pic>
        <p:nvPicPr>
          <p:cNvPr id="13" name="Immagine 12" descr="Immagine che contiene Elementi grafici, Carattere, grafica, logo&#10;&#10;Descrizione generata automaticamente">
            <a:extLst>
              <a:ext uri="{FF2B5EF4-FFF2-40B4-BE49-F238E27FC236}">
                <a16:creationId xmlns:a16="http://schemas.microsoft.com/office/drawing/2014/main" id="{38B8EEED-30E5-B0A9-0574-2DF536BF6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09" y="2255612"/>
            <a:ext cx="2810598" cy="1452023"/>
          </a:xfrm>
          <a:prstGeom prst="rect">
            <a:avLst/>
          </a:prstGeom>
        </p:spPr>
      </p:pic>
      <p:sp>
        <p:nvSpPr>
          <p:cNvPr id="15" name="Google Shape;68;p14">
            <a:extLst>
              <a:ext uri="{FF2B5EF4-FFF2-40B4-BE49-F238E27FC236}">
                <a16:creationId xmlns:a16="http://schemas.microsoft.com/office/drawing/2014/main" id="{5C12A6B7-8EB5-CABF-902C-73B3930AE9BE}"/>
              </a:ext>
            </a:extLst>
          </p:cNvPr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Google Shape;69;p14">
            <a:extLst>
              <a:ext uri="{FF2B5EF4-FFF2-40B4-BE49-F238E27FC236}">
                <a16:creationId xmlns:a16="http://schemas.microsoft.com/office/drawing/2014/main" id="{ED27CF12-3DFD-280C-7154-FDAAEDBE0AAE}"/>
              </a:ext>
            </a:extLst>
          </p:cNvPr>
          <p:cNvSpPr txBox="1"/>
          <p:nvPr/>
        </p:nvSpPr>
        <p:spPr>
          <a:xfrm>
            <a:off x="668333" y="143601"/>
            <a:ext cx="465614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4800" b="1" dirty="0">
                <a:solidFill>
                  <a:srgbClr val="FAFAFA"/>
                </a:solidFill>
                <a:latin typeface="Lora"/>
                <a:ea typeface="Lora"/>
                <a:cs typeface="Lora"/>
                <a:sym typeface="Lora"/>
              </a:rPr>
              <a:t>Presentazione</a:t>
            </a:r>
            <a:endParaRPr sz="4800" b="1" dirty="0">
              <a:solidFill>
                <a:srgbClr val="FAFAFA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" name="Google Shape;57;p13">
            <a:extLst>
              <a:ext uri="{FF2B5EF4-FFF2-40B4-BE49-F238E27FC236}">
                <a16:creationId xmlns:a16="http://schemas.microsoft.com/office/drawing/2014/main" id="{C0B0058D-6D8A-C324-EDE1-AC4C2F72677C}"/>
              </a:ext>
            </a:extLst>
          </p:cNvPr>
          <p:cNvSpPr txBox="1"/>
          <p:nvPr/>
        </p:nvSpPr>
        <p:spPr>
          <a:xfrm>
            <a:off x="3111990" y="4274763"/>
            <a:ext cx="153620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3200" b="1" dirty="0">
                <a:ln>
                  <a:solidFill>
                    <a:schemeClr val="tx2">
                      <a:lumMod val="50000"/>
                      <a:alpha val="20000"/>
                    </a:schemeClr>
                  </a:solidFill>
                </a:ln>
                <a:solidFill>
                  <a:srgbClr val="E48C00"/>
                </a:solidFill>
                <a:latin typeface="Lora"/>
                <a:ea typeface="Lora"/>
                <a:cs typeface="Lora"/>
                <a:sym typeface="Lora"/>
              </a:rPr>
              <a:t>- Tool:</a:t>
            </a:r>
            <a:endParaRPr sz="2400" b="1" dirty="0">
              <a:ln>
                <a:solidFill>
                  <a:schemeClr val="tx2">
                    <a:lumMod val="50000"/>
                    <a:alpha val="20000"/>
                  </a:schemeClr>
                </a:solidFill>
              </a:ln>
              <a:solidFill>
                <a:srgbClr val="E48C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" name="Immagine 18" descr="Immagine che contiene disegno, clipart, schizzo, Viso umano&#10;&#10;Descrizione generata automaticamente">
            <a:extLst>
              <a:ext uri="{FF2B5EF4-FFF2-40B4-BE49-F238E27FC236}">
                <a16:creationId xmlns:a16="http://schemas.microsoft.com/office/drawing/2014/main" id="{48DF5FBF-39D1-8958-8B74-7ED2275E3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15" y="4055402"/>
            <a:ext cx="1375794" cy="1669331"/>
          </a:xfrm>
          <a:prstGeom prst="rect">
            <a:avLst/>
          </a:prstGeom>
        </p:spPr>
      </p:pic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DDD7C78F-07DB-C796-5116-155C781A2E99}"/>
              </a:ext>
            </a:extLst>
          </p:cNvPr>
          <p:cNvSpPr txBox="1"/>
          <p:nvPr/>
        </p:nvSpPr>
        <p:spPr>
          <a:xfrm>
            <a:off x="3340591" y="5156201"/>
            <a:ext cx="306156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000" b="1" dirty="0">
                <a:solidFill>
                  <a:srgbClr val="2D1807"/>
                </a:solidFill>
                <a:latin typeface="Lora"/>
                <a:ea typeface="Lora"/>
                <a:cs typeface="Lora"/>
                <a:sym typeface="Lora"/>
              </a:rPr>
              <a:t>Dependency manager</a:t>
            </a:r>
            <a:endParaRPr sz="2000" b="1" dirty="0">
              <a:solidFill>
                <a:srgbClr val="2D1807"/>
              </a:solidFill>
              <a:latin typeface="Lora"/>
              <a:ea typeface="Lora"/>
              <a:cs typeface="Poppins" panose="020B0502040204020203" pitchFamily="2" charset="0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45693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68333" y="220933"/>
            <a:ext cx="483352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4000" b="1" dirty="0">
                <a:solidFill>
                  <a:srgbClr val="FAFAFA"/>
                </a:solidFill>
                <a:latin typeface="Lora"/>
                <a:ea typeface="Lora"/>
                <a:cs typeface="Lora"/>
                <a:sym typeface="Lora"/>
              </a:rPr>
              <a:t>Architettura REST</a:t>
            </a:r>
            <a:endParaRPr sz="4800" b="1" dirty="0">
              <a:solidFill>
                <a:srgbClr val="FAFAFA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" name="Elemento grafico 1" descr="Server con riempimento a tinta unita">
            <a:extLst>
              <a:ext uri="{FF2B5EF4-FFF2-40B4-BE49-F238E27FC236}">
                <a16:creationId xmlns:a16="http://schemas.microsoft.com/office/drawing/2014/main" id="{626B979F-D820-6BE0-81EA-319AB8B25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2205" y="2063648"/>
            <a:ext cx="1297888" cy="1297888"/>
          </a:xfrm>
          <a:prstGeom prst="rect">
            <a:avLst/>
          </a:prstGeom>
        </p:spPr>
      </p:pic>
      <p:pic>
        <p:nvPicPr>
          <p:cNvPr id="3" name="Elemento grafico 2" descr="Portatile con riempimento a tinta unita">
            <a:extLst>
              <a:ext uri="{FF2B5EF4-FFF2-40B4-BE49-F238E27FC236}">
                <a16:creationId xmlns:a16="http://schemas.microsoft.com/office/drawing/2014/main" id="{52BFBB3D-6838-322C-A2E1-1E14E6CE6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849" y="3316596"/>
            <a:ext cx="1778413" cy="1778413"/>
          </a:xfrm>
          <a:prstGeom prst="rect">
            <a:avLst/>
          </a:prstGeom>
        </p:spPr>
      </p:pic>
      <p:pic>
        <p:nvPicPr>
          <p:cNvPr id="6" name="Elemento grafico 5" descr="Database con riempimento a tinta unita">
            <a:extLst>
              <a:ext uri="{FF2B5EF4-FFF2-40B4-BE49-F238E27FC236}">
                <a16:creationId xmlns:a16="http://schemas.microsoft.com/office/drawing/2014/main" id="{964AA108-E823-236B-6243-50A46A1353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6646" y="4531371"/>
            <a:ext cx="1171684" cy="1171684"/>
          </a:xfrm>
          <a:prstGeom prst="rect">
            <a:avLst/>
          </a:prstGeom>
        </p:spPr>
      </p:pic>
      <p:pic>
        <p:nvPicPr>
          <p:cNvPr id="8" name="Elemento grafico 7" descr="Tabella con riempimento a tinta unita">
            <a:extLst>
              <a:ext uri="{FF2B5EF4-FFF2-40B4-BE49-F238E27FC236}">
                <a16:creationId xmlns:a16="http://schemas.microsoft.com/office/drawing/2014/main" id="{962D823B-9B3F-3829-EA79-B05F7F784A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7716" y="4197316"/>
            <a:ext cx="1203909" cy="120390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C04B977-B770-6FB6-EC39-3D500FCD3AFA}"/>
              </a:ext>
            </a:extLst>
          </p:cNvPr>
          <p:cNvSpPr txBox="1"/>
          <p:nvPr/>
        </p:nvSpPr>
        <p:spPr>
          <a:xfrm>
            <a:off x="739917" y="2936640"/>
            <a:ext cx="170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solidFill>
                  <a:schemeClr val="accent3">
                    <a:lumMod val="50000"/>
                  </a:schemeClr>
                </a:solidFill>
              </a:rPr>
              <a:t>Front-end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991E08-C4C2-9E78-ECC7-1513E67DA7A3}"/>
              </a:ext>
            </a:extLst>
          </p:cNvPr>
          <p:cNvSpPr txBox="1"/>
          <p:nvPr/>
        </p:nvSpPr>
        <p:spPr>
          <a:xfrm>
            <a:off x="5901284" y="1498098"/>
            <a:ext cx="77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solidFill>
                  <a:schemeClr val="accent3">
                    <a:lumMod val="50000"/>
                  </a:schemeClr>
                </a:solidFill>
              </a:rPr>
              <a:t>API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EB729D-3C7C-4BF8-CCCF-54CB12472992}"/>
              </a:ext>
            </a:extLst>
          </p:cNvPr>
          <p:cNvSpPr txBox="1"/>
          <p:nvPr/>
        </p:nvSpPr>
        <p:spPr>
          <a:xfrm>
            <a:off x="5016324" y="5453469"/>
            <a:ext cx="1584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solidFill>
                  <a:schemeClr val="accent3">
                    <a:lumMod val="50000"/>
                  </a:schemeClr>
                </a:solidFill>
              </a:rPr>
              <a:t>Database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D5816F-C861-7D1E-2550-D887AD8BD75A}"/>
              </a:ext>
            </a:extLst>
          </p:cNvPr>
          <p:cNvSpPr txBox="1"/>
          <p:nvPr/>
        </p:nvSpPr>
        <p:spPr>
          <a:xfrm>
            <a:off x="8534563" y="3743872"/>
            <a:ext cx="2470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solidFill>
                  <a:schemeClr val="accent3">
                    <a:lumMod val="50000"/>
                  </a:schemeClr>
                </a:solidFill>
              </a:rPr>
              <a:t>Database data</a:t>
            </a:r>
          </a:p>
        </p:txBody>
      </p:sp>
      <p:pic>
        <p:nvPicPr>
          <p:cNvPr id="15" name="Elemento grafico 14" descr="Freccia linea: curva antioraria con riempimento a tinta unita">
            <a:extLst>
              <a:ext uri="{FF2B5EF4-FFF2-40B4-BE49-F238E27FC236}">
                <a16:creationId xmlns:a16="http://schemas.microsoft.com/office/drawing/2014/main" id="{DD11387D-E7C9-354C-4C33-CCC849EEAA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3642321" y="3677665"/>
            <a:ext cx="1246270" cy="1246270"/>
          </a:xfrm>
          <a:prstGeom prst="rect">
            <a:avLst/>
          </a:prstGeom>
        </p:spPr>
      </p:pic>
      <p:pic>
        <p:nvPicPr>
          <p:cNvPr id="16" name="Elemento grafico 15" descr="Freccia linea: curva oraria con riempimento a tinta unita">
            <a:extLst>
              <a:ext uri="{FF2B5EF4-FFF2-40B4-BE49-F238E27FC236}">
                <a16:creationId xmlns:a16="http://schemas.microsoft.com/office/drawing/2014/main" id="{E7F257C4-ADEF-2C70-725A-A73AF9D73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548649">
            <a:off x="6595710" y="3152074"/>
            <a:ext cx="1290860" cy="1290860"/>
          </a:xfrm>
          <a:prstGeom prst="rect">
            <a:avLst/>
          </a:prstGeom>
        </p:spPr>
      </p:pic>
      <p:pic>
        <p:nvPicPr>
          <p:cNvPr id="17" name="Elemento grafico 16" descr="Freccia linea: curva antioraria con riempimento a tinta unita">
            <a:extLst>
              <a:ext uri="{FF2B5EF4-FFF2-40B4-BE49-F238E27FC236}">
                <a16:creationId xmlns:a16="http://schemas.microsoft.com/office/drawing/2014/main" id="{01C9029F-C6DD-694B-CBC7-F0C78797AC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707768">
            <a:off x="7550633" y="4873812"/>
            <a:ext cx="1246270" cy="1246270"/>
          </a:xfrm>
          <a:prstGeom prst="rect">
            <a:avLst/>
          </a:prstGeom>
        </p:spPr>
      </p:pic>
      <p:pic>
        <p:nvPicPr>
          <p:cNvPr id="20" name="Elemento grafico 19" descr="Documento con riempimento a tinta unita">
            <a:extLst>
              <a:ext uri="{FF2B5EF4-FFF2-40B4-BE49-F238E27FC236}">
                <a16:creationId xmlns:a16="http://schemas.microsoft.com/office/drawing/2014/main" id="{FF2874EE-2909-B072-3D4E-7DE272623D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57674" y="2748736"/>
            <a:ext cx="845768" cy="84576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8566E1F-147D-BB7C-5448-0D8BB5F6C6EF}"/>
              </a:ext>
            </a:extLst>
          </p:cNvPr>
          <p:cNvSpPr txBox="1"/>
          <p:nvPr/>
        </p:nvSpPr>
        <p:spPr>
          <a:xfrm>
            <a:off x="3336500" y="2318906"/>
            <a:ext cx="882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solidFill>
                  <a:schemeClr val="accent3">
                    <a:lumMod val="50000"/>
                  </a:schemeClr>
                </a:solidFill>
              </a:rPr>
              <a:t>Json</a:t>
            </a:r>
          </a:p>
        </p:txBody>
      </p:sp>
      <p:pic>
        <p:nvPicPr>
          <p:cNvPr id="23" name="Elemento grafico 22" descr="Freccia a destra con riempimento a tinta unita">
            <a:extLst>
              <a:ext uri="{FF2B5EF4-FFF2-40B4-BE49-F238E27FC236}">
                <a16:creationId xmlns:a16="http://schemas.microsoft.com/office/drawing/2014/main" id="{8463F3D2-FD3C-BBDB-2FF7-D25D8A02B8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9571589">
            <a:off x="4453382" y="2494894"/>
            <a:ext cx="914400" cy="914400"/>
          </a:xfrm>
          <a:prstGeom prst="rect">
            <a:avLst/>
          </a:prstGeom>
        </p:spPr>
      </p:pic>
      <p:pic>
        <p:nvPicPr>
          <p:cNvPr id="24" name="Elemento grafico 23" descr="Freccia a destra con riempimento a tinta unita">
            <a:extLst>
              <a:ext uri="{FF2B5EF4-FFF2-40B4-BE49-F238E27FC236}">
                <a16:creationId xmlns:a16="http://schemas.microsoft.com/office/drawing/2014/main" id="{01DB08FE-D6A9-C6AD-1ED9-F63B865B1D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8675694">
            <a:off x="2406592" y="3366307"/>
            <a:ext cx="914400" cy="914400"/>
          </a:xfrm>
          <a:prstGeom prst="rect">
            <a:avLst/>
          </a:prstGeom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474A461E-74D9-D5FE-99C8-23675DE8B92F}"/>
              </a:ext>
            </a:extLst>
          </p:cNvPr>
          <p:cNvGrpSpPr/>
          <p:nvPr/>
        </p:nvGrpSpPr>
        <p:grpSpPr>
          <a:xfrm>
            <a:off x="8642413" y="1580476"/>
            <a:ext cx="2934447" cy="1470350"/>
            <a:chOff x="569341" y="1493333"/>
            <a:chExt cx="2934447" cy="147035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7F6351F0-0AAF-66E1-2059-FC5A8D71D976}"/>
                </a:ext>
              </a:extLst>
            </p:cNvPr>
            <p:cNvSpPr/>
            <p:nvPr/>
          </p:nvSpPr>
          <p:spPr>
            <a:xfrm>
              <a:off x="569341" y="1493333"/>
              <a:ext cx="2934447" cy="1470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>
                  <a:lumMod val="50000"/>
                  <a:alpha val="2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4CBF80B7-D472-0278-35DF-B23076FF0279}"/>
                </a:ext>
              </a:extLst>
            </p:cNvPr>
            <p:cNvSpPr/>
            <p:nvPr/>
          </p:nvSpPr>
          <p:spPr>
            <a:xfrm>
              <a:off x="1094644" y="1990525"/>
              <a:ext cx="355367" cy="6818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461A5987-8FAA-7BBC-B1E8-300C99A5D2D2}"/>
                </a:ext>
              </a:extLst>
            </p:cNvPr>
            <p:cNvSpPr txBox="1"/>
            <p:nvPr/>
          </p:nvSpPr>
          <p:spPr>
            <a:xfrm>
              <a:off x="1619989" y="1747583"/>
              <a:ext cx="14004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chemeClr val="accent1">
                      <a:lumMod val="50000"/>
                    </a:schemeClr>
                  </a:solidFill>
                </a:rPr>
                <a:t>Request</a:t>
              </a:r>
            </a:p>
          </p:txBody>
        </p:sp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AE49F567-AEFE-BEBA-EBDD-22FD946057C2}"/>
                </a:ext>
              </a:extLst>
            </p:cNvPr>
            <p:cNvSpPr/>
            <p:nvPr/>
          </p:nvSpPr>
          <p:spPr>
            <a:xfrm>
              <a:off x="1094644" y="2455875"/>
              <a:ext cx="355367" cy="68185"/>
            </a:xfrm>
            <a:prstGeom prst="roundRect">
              <a:avLst>
                <a:gd name="adj" fmla="val 50000"/>
              </a:avLst>
            </a:prstGeom>
            <a:solidFill>
              <a:srgbClr val="FFB3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8E2B890-005F-FD4C-A78D-863E68DDAD80}"/>
                </a:ext>
              </a:extLst>
            </p:cNvPr>
            <p:cNvSpPr txBox="1"/>
            <p:nvPr/>
          </p:nvSpPr>
          <p:spPr>
            <a:xfrm>
              <a:off x="1619989" y="2199990"/>
              <a:ext cx="1637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b="1" dirty="0">
                  <a:solidFill>
                    <a:schemeClr val="accent1">
                      <a:lumMod val="50000"/>
                    </a:schemeClr>
                  </a:solidFill>
                </a:rPr>
                <a:t>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47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3008437" y="2792916"/>
            <a:ext cx="6175125" cy="127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6667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Scopo</a:t>
            </a:r>
            <a:endParaRPr sz="6667" b="1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35830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Grafico su documento con penna">
            <a:extLst>
              <a:ext uri="{FF2B5EF4-FFF2-40B4-BE49-F238E27FC236}">
                <a16:creationId xmlns:a16="http://schemas.microsoft.com/office/drawing/2014/main" id="{0DD5A9EC-FC4D-A4C6-2FAA-E1FFA3B82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89"/>
          <a:stretch/>
        </p:blipFill>
        <p:spPr>
          <a:xfrm>
            <a:off x="0" y="0"/>
            <a:ext cx="12334875" cy="6858000"/>
          </a:xfrm>
          <a:prstGeom prst="rect">
            <a:avLst/>
          </a:prstGeom>
        </p:spPr>
      </p:pic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" name="Google Shape;69;p14"/>
          <p:cNvSpPr txBox="1"/>
          <p:nvPr/>
        </p:nvSpPr>
        <p:spPr>
          <a:xfrm>
            <a:off x="668333" y="143601"/>
            <a:ext cx="205620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4800" b="1" dirty="0">
                <a:solidFill>
                  <a:srgbClr val="FAFAFA"/>
                </a:solidFill>
                <a:latin typeface="Lora"/>
                <a:ea typeface="Lora"/>
                <a:cs typeface="Lora"/>
                <a:sym typeface="Lora"/>
              </a:rPr>
              <a:t>Scopo</a:t>
            </a:r>
            <a:endParaRPr sz="4800" b="1" dirty="0">
              <a:solidFill>
                <a:srgbClr val="FAFAFA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AD30CA30-C070-FE84-1C20-F1292D9426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9815068"/>
              </p:ext>
            </p:extLst>
          </p:nvPr>
        </p:nvGraphicFramePr>
        <p:xfrm>
          <a:off x="7763860" y="2366736"/>
          <a:ext cx="3779455" cy="2677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C019BA-0959-A1D6-9388-5E30482DEB10}"/>
              </a:ext>
            </a:extLst>
          </p:cNvPr>
          <p:cNvGrpSpPr/>
          <p:nvPr/>
        </p:nvGrpSpPr>
        <p:grpSpPr>
          <a:xfrm>
            <a:off x="537339" y="2513467"/>
            <a:ext cx="6434961" cy="2254115"/>
            <a:chOff x="3013840" y="1432172"/>
            <a:chExt cx="6434961" cy="2254115"/>
          </a:xfrm>
        </p:grpSpPr>
        <p:sp>
          <p:nvSpPr>
            <p:cNvPr id="5" name="Google Shape;57;p13">
              <a:extLst>
                <a:ext uri="{FF2B5EF4-FFF2-40B4-BE49-F238E27FC236}">
                  <a16:creationId xmlns:a16="http://schemas.microsoft.com/office/drawing/2014/main" id="{BE7933CE-EF0E-1B6D-6280-C3EB5C7BB0AF}"/>
                </a:ext>
              </a:extLst>
            </p:cNvPr>
            <p:cNvSpPr txBox="1"/>
            <p:nvPr/>
          </p:nvSpPr>
          <p:spPr>
            <a:xfrm>
              <a:off x="3013840" y="1432172"/>
              <a:ext cx="6434960" cy="984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it-IT" sz="2400" b="1" dirty="0">
                  <a:solidFill>
                    <a:srgbClr val="C00000"/>
                  </a:solidFill>
                  <a:latin typeface="Lora"/>
                  <a:ea typeface="Lora"/>
                  <a:cs typeface="Lora"/>
                  <a:sym typeface="Lora"/>
                </a:rPr>
                <a:t>Sviluppo di una Rest Api che serva:</a:t>
              </a:r>
              <a:endParaRPr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" name="Google Shape;57;p13">
              <a:extLst>
                <a:ext uri="{FF2B5EF4-FFF2-40B4-BE49-F238E27FC236}">
                  <a16:creationId xmlns:a16="http://schemas.microsoft.com/office/drawing/2014/main" id="{FAF5C34B-9692-5A59-7BAB-2C9C6E6D1403}"/>
                </a:ext>
              </a:extLst>
            </p:cNvPr>
            <p:cNvSpPr txBox="1"/>
            <p:nvPr/>
          </p:nvSpPr>
          <p:spPr>
            <a:xfrm>
              <a:off x="3013841" y="2413888"/>
              <a:ext cx="6434960" cy="127239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2000"/>
              </a:schemeClr>
            </a:solidFill>
            <a:ln>
              <a:noFill/>
            </a:ln>
            <a:effectLst/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2400" b="1" dirty="0">
                  <a:solidFill>
                    <a:schemeClr val="tx2">
                      <a:lumMod val="50000"/>
                    </a:schemeClr>
                  </a:solidFill>
                  <a:latin typeface="Lora"/>
                  <a:ea typeface="Lora"/>
                  <a:cs typeface="Lora"/>
                  <a:sym typeface="Lora"/>
                </a:rPr>
                <a:t>alla realizzazione di una dashboard</a:t>
              </a:r>
            </a:p>
            <a:p>
              <a:endParaRPr lang="it-IT" sz="1000" b="1" dirty="0">
                <a:solidFill>
                  <a:schemeClr val="tx2">
                    <a:lumMod val="50000"/>
                  </a:schemeClr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2400" b="1" dirty="0">
                  <a:solidFill>
                    <a:schemeClr val="tx2">
                      <a:lumMod val="50000"/>
                    </a:schemeClr>
                  </a:solidFill>
                  <a:latin typeface="Lora"/>
                  <a:ea typeface="Lora"/>
                  <a:cs typeface="Lora"/>
                  <a:sym typeface="Lora"/>
                </a:rPr>
                <a:t>a ricevere informazioni filtrate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87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6429200"/>
            <a:ext cx="12192000" cy="428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12192000" cy="127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" name="Google Shape;69;p14"/>
          <p:cNvSpPr txBox="1"/>
          <p:nvPr/>
        </p:nvSpPr>
        <p:spPr>
          <a:xfrm>
            <a:off x="668333" y="143601"/>
            <a:ext cx="205620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4800" b="1" dirty="0">
                <a:solidFill>
                  <a:srgbClr val="FAFAFA"/>
                </a:solidFill>
                <a:latin typeface="Lora"/>
                <a:ea typeface="Lora"/>
                <a:cs typeface="Lora"/>
                <a:sym typeface="Lora"/>
              </a:rPr>
              <a:t>Scopo</a:t>
            </a:r>
            <a:endParaRPr sz="4800" b="1" dirty="0">
              <a:solidFill>
                <a:srgbClr val="FAFAFA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" name="Google Shape;57;p13">
            <a:extLst>
              <a:ext uri="{FF2B5EF4-FFF2-40B4-BE49-F238E27FC236}">
                <a16:creationId xmlns:a16="http://schemas.microsoft.com/office/drawing/2014/main" id="{BE7933CE-EF0E-1B6D-6280-C3EB5C7BB0AF}"/>
              </a:ext>
            </a:extLst>
          </p:cNvPr>
          <p:cNvSpPr txBox="1"/>
          <p:nvPr/>
        </p:nvSpPr>
        <p:spPr>
          <a:xfrm>
            <a:off x="3486150" y="1474018"/>
            <a:ext cx="52197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-IT" sz="3600" b="1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Utilizzo metodi CRUD:</a:t>
            </a:r>
            <a:endParaRPr sz="3600" b="1" dirty="0">
              <a:solidFill>
                <a:srgbClr val="C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" name="Immagine 6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A53807A6-4FA1-3303-F86F-CEEF2FEA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82" y="2475815"/>
            <a:ext cx="7688036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6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3461874" y="2279923"/>
            <a:ext cx="5268251" cy="229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6667" b="1" dirty="0">
                <a:solidFill>
                  <a:schemeClr val="bg1"/>
                </a:solidFill>
                <a:latin typeface="Lora"/>
                <a:ea typeface="Lora"/>
                <a:cs typeface="Lora"/>
                <a:sym typeface="Lora"/>
              </a:rPr>
              <a:t>Descrizione tecnica</a:t>
            </a:r>
            <a:endParaRPr sz="6667" b="1" dirty="0">
              <a:solidFill>
                <a:schemeClr val="bg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264846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993</TotalTime>
  <Words>293</Words>
  <Application>Microsoft Office PowerPoint</Application>
  <PresentationFormat>Widescreen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Lora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Giovanni Pacelli</dc:creator>
  <cp:lastModifiedBy>Giovanni Pacelli</cp:lastModifiedBy>
  <cp:revision>87</cp:revision>
  <dcterms:created xsi:type="dcterms:W3CDTF">2022-07-03T09:42:51Z</dcterms:created>
  <dcterms:modified xsi:type="dcterms:W3CDTF">2023-12-27T11:03:28Z</dcterms:modified>
</cp:coreProperties>
</file>